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ink/ink1.xml" ContentType="application/inkml+xml"/>
  <Override PartName="/ppt/ink/ink2.xml" ContentType="application/inkml+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0"/>
  </p:notesMasterIdLst>
  <p:sldIdLst>
    <p:sldId id="284" r:id="rId2"/>
    <p:sldId id="298" r:id="rId3"/>
    <p:sldId id="279" r:id="rId4"/>
    <p:sldId id="280" r:id="rId5"/>
    <p:sldId id="282" r:id="rId6"/>
    <p:sldId id="273" r:id="rId7"/>
    <p:sldId id="272" r:id="rId8"/>
    <p:sldId id="274" r:id="rId9"/>
    <p:sldId id="275" r:id="rId10"/>
    <p:sldId id="297" r:id="rId11"/>
    <p:sldId id="296" r:id="rId12"/>
    <p:sldId id="257" r:id="rId13"/>
    <p:sldId id="259" r:id="rId14"/>
    <p:sldId id="260" r:id="rId15"/>
    <p:sldId id="286" r:id="rId16"/>
    <p:sldId id="261" r:id="rId17"/>
    <p:sldId id="287" r:id="rId18"/>
    <p:sldId id="288" r:id="rId19"/>
    <p:sldId id="289" r:id="rId20"/>
    <p:sldId id="291" r:id="rId21"/>
    <p:sldId id="292" r:id="rId22"/>
    <p:sldId id="293" r:id="rId23"/>
    <p:sldId id="266" r:id="rId24"/>
    <p:sldId id="267" r:id="rId25"/>
    <p:sldId id="268" r:id="rId26"/>
    <p:sldId id="269" r:id="rId27"/>
    <p:sldId id="294" r:id="rId28"/>
    <p:sldId id="295"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040"/>
    <p:restoredTop sz="88480"/>
  </p:normalViewPr>
  <p:slideViewPr>
    <p:cSldViewPr snapToGrid="0" snapToObjects="1">
      <p:cViewPr varScale="1">
        <p:scale>
          <a:sx n="95" d="100"/>
          <a:sy n="95" d="100"/>
        </p:scale>
        <p:origin x="1368"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FB7684F-37C3-49BF-A1CB-8AC67588E28E}" type="doc">
      <dgm:prSet loTypeId="urn:microsoft.com/office/officeart/2016/7/layout/BasicLinearProcessNumbered" loCatId="process" qsTypeId="urn:microsoft.com/office/officeart/2005/8/quickstyle/simple5" qsCatId="simple" csTypeId="urn:microsoft.com/office/officeart/2005/8/colors/accent3_2" csCatId="accent3"/>
      <dgm:spPr/>
      <dgm:t>
        <a:bodyPr/>
        <a:lstStyle/>
        <a:p>
          <a:endParaRPr lang="en-US"/>
        </a:p>
      </dgm:t>
    </dgm:pt>
    <dgm:pt modelId="{8EEF2C01-7280-4A1F-BD62-4DEDABA654D8}">
      <dgm:prSet/>
      <dgm:spPr/>
      <dgm:t>
        <a:bodyPr/>
        <a:lstStyle/>
        <a:p>
          <a:r>
            <a:rPr lang="en-US"/>
            <a:t>One-Way ANOVA</a:t>
          </a:r>
        </a:p>
      </dgm:t>
    </dgm:pt>
    <dgm:pt modelId="{6474415D-D850-4ACA-9B4B-E007F162F4F5}" type="parTrans" cxnId="{F981C3DD-8301-4BF7-A4E4-D6CF25371A3E}">
      <dgm:prSet/>
      <dgm:spPr/>
      <dgm:t>
        <a:bodyPr/>
        <a:lstStyle/>
        <a:p>
          <a:endParaRPr lang="en-US"/>
        </a:p>
      </dgm:t>
    </dgm:pt>
    <dgm:pt modelId="{E33C19EC-0026-44C9-AFFB-0473FB19864D}" type="sibTrans" cxnId="{F981C3DD-8301-4BF7-A4E4-D6CF25371A3E}">
      <dgm:prSet phldrT="1" phldr="0"/>
      <dgm:spPr/>
      <dgm:t>
        <a:bodyPr/>
        <a:lstStyle/>
        <a:p>
          <a:r>
            <a:rPr lang="en-US"/>
            <a:t>1</a:t>
          </a:r>
        </a:p>
      </dgm:t>
    </dgm:pt>
    <dgm:pt modelId="{3E44169B-35D7-430E-9598-139A0D811DFF}">
      <dgm:prSet/>
      <dgm:spPr/>
      <dgm:t>
        <a:bodyPr/>
        <a:lstStyle/>
        <a:p>
          <a:r>
            <a:rPr lang="en-US" dirty="0"/>
            <a:t>One IV with more than two levels</a:t>
          </a:r>
        </a:p>
      </dgm:t>
    </dgm:pt>
    <dgm:pt modelId="{CCA0C2DE-3A74-424F-B719-826736CD7A9F}" type="parTrans" cxnId="{0AE7A75B-7E46-4567-B7A4-467F9E7FA07D}">
      <dgm:prSet/>
      <dgm:spPr/>
      <dgm:t>
        <a:bodyPr/>
        <a:lstStyle/>
        <a:p>
          <a:endParaRPr lang="en-US"/>
        </a:p>
      </dgm:t>
    </dgm:pt>
    <dgm:pt modelId="{1FEA3F6A-E4DB-4DF7-A34B-DCB1493942CD}" type="sibTrans" cxnId="{0AE7A75B-7E46-4567-B7A4-467F9E7FA07D}">
      <dgm:prSet/>
      <dgm:spPr/>
      <dgm:t>
        <a:bodyPr/>
        <a:lstStyle/>
        <a:p>
          <a:endParaRPr lang="en-US"/>
        </a:p>
      </dgm:t>
    </dgm:pt>
    <dgm:pt modelId="{E551EEBD-867B-4EB5-B759-C399E3AE20BD}">
      <dgm:prSet/>
      <dgm:spPr/>
      <dgm:t>
        <a:bodyPr/>
        <a:lstStyle/>
        <a:p>
          <a:r>
            <a:rPr lang="en-US"/>
            <a:t>Two-Way ANOVA</a:t>
          </a:r>
        </a:p>
      </dgm:t>
    </dgm:pt>
    <dgm:pt modelId="{8BA78740-6695-43C8-9CC8-C9020AC2DF97}" type="parTrans" cxnId="{36DE2955-DA13-4FC4-B229-EAFE970253DA}">
      <dgm:prSet/>
      <dgm:spPr/>
      <dgm:t>
        <a:bodyPr/>
        <a:lstStyle/>
        <a:p>
          <a:endParaRPr lang="en-US"/>
        </a:p>
      </dgm:t>
    </dgm:pt>
    <dgm:pt modelId="{06AD69D9-BE55-414E-A955-3DABA0161AA1}" type="sibTrans" cxnId="{36DE2955-DA13-4FC4-B229-EAFE970253DA}">
      <dgm:prSet phldrT="2" phldr="0"/>
      <dgm:spPr/>
      <dgm:t>
        <a:bodyPr/>
        <a:lstStyle/>
        <a:p>
          <a:r>
            <a:rPr lang="en-US"/>
            <a:t>2</a:t>
          </a:r>
        </a:p>
      </dgm:t>
    </dgm:pt>
    <dgm:pt modelId="{8325AFD2-CB37-4659-B6CD-5AC649C90C60}">
      <dgm:prSet/>
      <dgm:spPr/>
      <dgm:t>
        <a:bodyPr/>
        <a:lstStyle/>
        <a:p>
          <a:r>
            <a:rPr lang="en-US"/>
            <a:t>Two IV’s</a:t>
          </a:r>
        </a:p>
      </dgm:t>
    </dgm:pt>
    <dgm:pt modelId="{A5F7BCE6-B804-4414-AE12-66C76BE67F99}" type="parTrans" cxnId="{DD0673E5-6CE4-4183-8BBE-AF588E364A1E}">
      <dgm:prSet/>
      <dgm:spPr/>
      <dgm:t>
        <a:bodyPr/>
        <a:lstStyle/>
        <a:p>
          <a:endParaRPr lang="en-US"/>
        </a:p>
      </dgm:t>
    </dgm:pt>
    <dgm:pt modelId="{DD7E9822-FBFD-4C56-931E-3D246330849D}" type="sibTrans" cxnId="{DD0673E5-6CE4-4183-8BBE-AF588E364A1E}">
      <dgm:prSet/>
      <dgm:spPr/>
      <dgm:t>
        <a:bodyPr/>
        <a:lstStyle/>
        <a:p>
          <a:endParaRPr lang="en-US"/>
        </a:p>
      </dgm:t>
    </dgm:pt>
    <dgm:pt modelId="{4D679B04-1BCB-43FF-BCE4-B3EAF3516F64}">
      <dgm:prSet/>
      <dgm:spPr/>
      <dgm:t>
        <a:bodyPr/>
        <a:lstStyle/>
        <a:p>
          <a:r>
            <a:rPr lang="en-US"/>
            <a:t>This provides an examination of each IV and the interaction of the two IV’s on the DV</a:t>
          </a:r>
        </a:p>
      </dgm:t>
    </dgm:pt>
    <dgm:pt modelId="{067AA393-BFA1-4BE8-B5B3-8959FB168F7B}" type="parTrans" cxnId="{94791840-7BBA-4494-AD32-C06E0B8E4803}">
      <dgm:prSet/>
      <dgm:spPr/>
      <dgm:t>
        <a:bodyPr/>
        <a:lstStyle/>
        <a:p>
          <a:endParaRPr lang="en-US"/>
        </a:p>
      </dgm:t>
    </dgm:pt>
    <dgm:pt modelId="{7FBE71FB-4471-40FE-8D35-23F8ACC14E17}" type="sibTrans" cxnId="{94791840-7BBA-4494-AD32-C06E0B8E4803}">
      <dgm:prSet/>
      <dgm:spPr/>
      <dgm:t>
        <a:bodyPr/>
        <a:lstStyle/>
        <a:p>
          <a:endParaRPr lang="en-US"/>
        </a:p>
      </dgm:t>
    </dgm:pt>
    <dgm:pt modelId="{0A14710D-D945-4093-B236-3AAAE4555F89}">
      <dgm:prSet/>
      <dgm:spPr/>
      <dgm:t>
        <a:bodyPr/>
        <a:lstStyle/>
        <a:p>
          <a:r>
            <a:rPr lang="en-US" dirty="0"/>
            <a:t>Repeated Measures ANOVA</a:t>
          </a:r>
        </a:p>
      </dgm:t>
    </dgm:pt>
    <dgm:pt modelId="{715EB0A7-B104-479B-B21D-D0B60AEBDDE2}" type="parTrans" cxnId="{F7A1F1F2-DD71-4480-B44B-095D57B06957}">
      <dgm:prSet/>
      <dgm:spPr/>
      <dgm:t>
        <a:bodyPr/>
        <a:lstStyle/>
        <a:p>
          <a:endParaRPr lang="en-US"/>
        </a:p>
      </dgm:t>
    </dgm:pt>
    <dgm:pt modelId="{EEFBD748-430B-4112-A6BF-63F644D635DA}" type="sibTrans" cxnId="{F7A1F1F2-DD71-4480-B44B-095D57B06957}">
      <dgm:prSet phldrT="3" phldr="0"/>
      <dgm:spPr/>
      <dgm:t>
        <a:bodyPr/>
        <a:lstStyle/>
        <a:p>
          <a:r>
            <a:rPr lang="en-US" dirty="0"/>
            <a:t>3</a:t>
          </a:r>
        </a:p>
      </dgm:t>
    </dgm:pt>
    <dgm:pt modelId="{02C8D2A8-A30E-4174-9C04-578B09A99371}">
      <dgm:prSet/>
      <dgm:spPr/>
      <dgm:t>
        <a:bodyPr/>
        <a:lstStyle/>
        <a:p>
          <a:r>
            <a:rPr lang="en-US"/>
            <a:t>One IV with more than two levels</a:t>
          </a:r>
        </a:p>
      </dgm:t>
    </dgm:pt>
    <dgm:pt modelId="{41E82704-BD08-4009-B938-D645C606C796}" type="parTrans" cxnId="{AC0B619D-21BD-426F-83C6-44D0805BEB2D}">
      <dgm:prSet/>
      <dgm:spPr/>
      <dgm:t>
        <a:bodyPr/>
        <a:lstStyle/>
        <a:p>
          <a:endParaRPr lang="en-US"/>
        </a:p>
      </dgm:t>
    </dgm:pt>
    <dgm:pt modelId="{BFDAA17A-9CDB-4747-A667-610D626292C0}" type="sibTrans" cxnId="{AC0B619D-21BD-426F-83C6-44D0805BEB2D}">
      <dgm:prSet/>
      <dgm:spPr/>
      <dgm:t>
        <a:bodyPr/>
        <a:lstStyle/>
        <a:p>
          <a:endParaRPr lang="en-US"/>
        </a:p>
      </dgm:t>
    </dgm:pt>
    <dgm:pt modelId="{8E2FC9C6-0B69-4C24-9E94-C83E7F216ABD}">
      <dgm:prSet/>
      <dgm:spPr/>
      <dgm:t>
        <a:bodyPr/>
        <a:lstStyle/>
        <a:p>
          <a:r>
            <a:rPr lang="en-US"/>
            <a:t>DV measured multiple times</a:t>
          </a:r>
        </a:p>
      </dgm:t>
    </dgm:pt>
    <dgm:pt modelId="{50F8F9E7-3358-4353-868E-1EB2B0A669B9}" type="parTrans" cxnId="{0669875C-F37B-4DB1-BC83-FBD6F83A20AA}">
      <dgm:prSet/>
      <dgm:spPr/>
      <dgm:t>
        <a:bodyPr/>
        <a:lstStyle/>
        <a:p>
          <a:endParaRPr lang="en-US"/>
        </a:p>
      </dgm:t>
    </dgm:pt>
    <dgm:pt modelId="{A19C9BB6-1841-4224-A3AB-A09E1A33B0F9}" type="sibTrans" cxnId="{0669875C-F37B-4DB1-BC83-FBD6F83A20AA}">
      <dgm:prSet/>
      <dgm:spPr/>
      <dgm:t>
        <a:bodyPr/>
        <a:lstStyle/>
        <a:p>
          <a:endParaRPr lang="en-US"/>
        </a:p>
      </dgm:t>
    </dgm:pt>
    <dgm:pt modelId="{1DF0C1CF-D2A9-4A2D-AD34-5B887E1BF62E}">
      <dgm:prSet/>
      <dgm:spPr/>
      <dgm:t>
        <a:bodyPr/>
        <a:lstStyle/>
        <a:p>
          <a:r>
            <a:rPr lang="en-US"/>
            <a:t>Mixed ANOVA</a:t>
          </a:r>
        </a:p>
      </dgm:t>
    </dgm:pt>
    <dgm:pt modelId="{D6BC8F5F-EFA7-4896-A91C-3C7827324678}" type="parTrans" cxnId="{6FE6381A-53D7-4987-B548-F0B3C42744BB}">
      <dgm:prSet/>
      <dgm:spPr/>
      <dgm:t>
        <a:bodyPr/>
        <a:lstStyle/>
        <a:p>
          <a:endParaRPr lang="en-US"/>
        </a:p>
      </dgm:t>
    </dgm:pt>
    <dgm:pt modelId="{3309DA16-93E0-4033-8F5D-E7EB86C548CE}" type="sibTrans" cxnId="{6FE6381A-53D7-4987-B548-F0B3C42744BB}">
      <dgm:prSet phldrT="4" phldr="0"/>
      <dgm:spPr/>
      <dgm:t>
        <a:bodyPr/>
        <a:lstStyle/>
        <a:p>
          <a:r>
            <a:rPr lang="en-US"/>
            <a:t>4</a:t>
          </a:r>
        </a:p>
      </dgm:t>
    </dgm:pt>
    <dgm:pt modelId="{003A9B53-86E8-4E60-966F-ECEB4AF6997D}">
      <dgm:prSet/>
      <dgm:spPr/>
      <dgm:t>
        <a:bodyPr/>
        <a:lstStyle/>
        <a:p>
          <a:r>
            <a:rPr lang="en-US" dirty="0"/>
            <a:t>Two or more IV’s</a:t>
          </a:r>
        </a:p>
      </dgm:t>
    </dgm:pt>
    <dgm:pt modelId="{0A4A1ACB-9D83-4D87-B337-D430748FFFD8}" type="parTrans" cxnId="{0D13EF8A-778B-486C-AFCA-2C8E79C64A59}">
      <dgm:prSet/>
      <dgm:spPr/>
      <dgm:t>
        <a:bodyPr/>
        <a:lstStyle/>
        <a:p>
          <a:endParaRPr lang="en-US"/>
        </a:p>
      </dgm:t>
    </dgm:pt>
    <dgm:pt modelId="{6E87A29D-B18A-4C2B-BA4A-1F5527ABE50A}" type="sibTrans" cxnId="{0D13EF8A-778B-486C-AFCA-2C8E79C64A59}">
      <dgm:prSet/>
      <dgm:spPr/>
      <dgm:t>
        <a:bodyPr/>
        <a:lstStyle/>
        <a:p>
          <a:endParaRPr lang="en-US"/>
        </a:p>
      </dgm:t>
    </dgm:pt>
    <dgm:pt modelId="{BDFF1BFF-026D-4B95-A19F-46F4C6EDFBF1}">
      <dgm:prSet/>
      <dgm:spPr/>
      <dgm:t>
        <a:bodyPr/>
        <a:lstStyle/>
        <a:p>
          <a:r>
            <a:rPr lang="en-US"/>
            <a:t>DV measure multiple times</a:t>
          </a:r>
        </a:p>
      </dgm:t>
    </dgm:pt>
    <dgm:pt modelId="{26B3AAC3-DF4F-47FE-BC7E-F5DBF3C7794B}" type="parTrans" cxnId="{1B9BD507-10B3-4C7D-82E6-19C1147D1259}">
      <dgm:prSet/>
      <dgm:spPr/>
      <dgm:t>
        <a:bodyPr/>
        <a:lstStyle/>
        <a:p>
          <a:endParaRPr lang="en-US"/>
        </a:p>
      </dgm:t>
    </dgm:pt>
    <dgm:pt modelId="{58AC4718-D6F5-4DE3-A51B-3FECFF3FA9C4}" type="sibTrans" cxnId="{1B9BD507-10B3-4C7D-82E6-19C1147D1259}">
      <dgm:prSet/>
      <dgm:spPr/>
      <dgm:t>
        <a:bodyPr/>
        <a:lstStyle/>
        <a:p>
          <a:endParaRPr lang="en-US"/>
        </a:p>
      </dgm:t>
    </dgm:pt>
    <dgm:pt modelId="{F404D3DA-1D8F-1A47-8D4A-CD5A75760E69}" type="pres">
      <dgm:prSet presAssocID="{8FB7684F-37C3-49BF-A1CB-8AC67588E28E}" presName="Name0" presStyleCnt="0">
        <dgm:presLayoutVars>
          <dgm:animLvl val="lvl"/>
          <dgm:resizeHandles val="exact"/>
        </dgm:presLayoutVars>
      </dgm:prSet>
      <dgm:spPr/>
    </dgm:pt>
    <dgm:pt modelId="{D52233C2-F46F-5B43-A22F-92F14D99E65A}" type="pres">
      <dgm:prSet presAssocID="{8EEF2C01-7280-4A1F-BD62-4DEDABA654D8}" presName="compositeNode" presStyleCnt="0">
        <dgm:presLayoutVars>
          <dgm:bulletEnabled val="1"/>
        </dgm:presLayoutVars>
      </dgm:prSet>
      <dgm:spPr/>
    </dgm:pt>
    <dgm:pt modelId="{F2D4ED28-5A34-8B44-A593-86EB4AED5071}" type="pres">
      <dgm:prSet presAssocID="{8EEF2C01-7280-4A1F-BD62-4DEDABA654D8}" presName="bgRect" presStyleLbl="bgAccFollowNode1" presStyleIdx="0" presStyleCnt="4"/>
      <dgm:spPr/>
    </dgm:pt>
    <dgm:pt modelId="{0F95C265-BBDC-894F-810B-B4F097575966}" type="pres">
      <dgm:prSet presAssocID="{E33C19EC-0026-44C9-AFFB-0473FB19864D}" presName="sibTransNodeCircle" presStyleLbl="alignNode1" presStyleIdx="0" presStyleCnt="8">
        <dgm:presLayoutVars>
          <dgm:chMax val="0"/>
          <dgm:bulletEnabled/>
        </dgm:presLayoutVars>
      </dgm:prSet>
      <dgm:spPr/>
    </dgm:pt>
    <dgm:pt modelId="{FAB8DDB3-9045-6040-B2BC-8973AC32F608}" type="pres">
      <dgm:prSet presAssocID="{8EEF2C01-7280-4A1F-BD62-4DEDABA654D8}" presName="bottomLine" presStyleLbl="alignNode1" presStyleIdx="1" presStyleCnt="8">
        <dgm:presLayoutVars/>
      </dgm:prSet>
      <dgm:spPr/>
    </dgm:pt>
    <dgm:pt modelId="{75F27A0E-859F-654A-85B6-C2D1ACF495F8}" type="pres">
      <dgm:prSet presAssocID="{8EEF2C01-7280-4A1F-BD62-4DEDABA654D8}" presName="nodeText" presStyleLbl="bgAccFollowNode1" presStyleIdx="0" presStyleCnt="4">
        <dgm:presLayoutVars>
          <dgm:bulletEnabled val="1"/>
        </dgm:presLayoutVars>
      </dgm:prSet>
      <dgm:spPr/>
    </dgm:pt>
    <dgm:pt modelId="{C5C73E7A-68A3-1846-8207-B0FC79765B22}" type="pres">
      <dgm:prSet presAssocID="{E33C19EC-0026-44C9-AFFB-0473FB19864D}" presName="sibTrans" presStyleCnt="0"/>
      <dgm:spPr/>
    </dgm:pt>
    <dgm:pt modelId="{62861944-E639-7845-8CFA-538158C4F81A}" type="pres">
      <dgm:prSet presAssocID="{E551EEBD-867B-4EB5-B759-C399E3AE20BD}" presName="compositeNode" presStyleCnt="0">
        <dgm:presLayoutVars>
          <dgm:bulletEnabled val="1"/>
        </dgm:presLayoutVars>
      </dgm:prSet>
      <dgm:spPr/>
    </dgm:pt>
    <dgm:pt modelId="{27188A6F-CA8B-2F46-BB5B-634A161411F3}" type="pres">
      <dgm:prSet presAssocID="{E551EEBD-867B-4EB5-B759-C399E3AE20BD}" presName="bgRect" presStyleLbl="bgAccFollowNode1" presStyleIdx="1" presStyleCnt="4"/>
      <dgm:spPr/>
    </dgm:pt>
    <dgm:pt modelId="{A560044C-6002-C04F-8247-1BF36FF07650}" type="pres">
      <dgm:prSet presAssocID="{06AD69D9-BE55-414E-A955-3DABA0161AA1}" presName="sibTransNodeCircle" presStyleLbl="alignNode1" presStyleIdx="2" presStyleCnt="8">
        <dgm:presLayoutVars>
          <dgm:chMax val="0"/>
          <dgm:bulletEnabled/>
        </dgm:presLayoutVars>
      </dgm:prSet>
      <dgm:spPr/>
    </dgm:pt>
    <dgm:pt modelId="{2691CDB2-7843-2C41-AE1D-43C665301DEC}" type="pres">
      <dgm:prSet presAssocID="{E551EEBD-867B-4EB5-B759-C399E3AE20BD}" presName="bottomLine" presStyleLbl="alignNode1" presStyleIdx="3" presStyleCnt="8">
        <dgm:presLayoutVars/>
      </dgm:prSet>
      <dgm:spPr/>
    </dgm:pt>
    <dgm:pt modelId="{179D1083-02AA-9249-BCB4-88FB7348C0CD}" type="pres">
      <dgm:prSet presAssocID="{E551EEBD-867B-4EB5-B759-C399E3AE20BD}" presName="nodeText" presStyleLbl="bgAccFollowNode1" presStyleIdx="1" presStyleCnt="4">
        <dgm:presLayoutVars>
          <dgm:bulletEnabled val="1"/>
        </dgm:presLayoutVars>
      </dgm:prSet>
      <dgm:spPr/>
    </dgm:pt>
    <dgm:pt modelId="{36B021AD-0FD2-564C-938D-286D4D7DB08E}" type="pres">
      <dgm:prSet presAssocID="{06AD69D9-BE55-414E-A955-3DABA0161AA1}" presName="sibTrans" presStyleCnt="0"/>
      <dgm:spPr/>
    </dgm:pt>
    <dgm:pt modelId="{0EB8CD6E-EB39-324B-AD1E-78D47BA1744B}" type="pres">
      <dgm:prSet presAssocID="{0A14710D-D945-4093-B236-3AAAE4555F89}" presName="compositeNode" presStyleCnt="0">
        <dgm:presLayoutVars>
          <dgm:bulletEnabled val="1"/>
        </dgm:presLayoutVars>
      </dgm:prSet>
      <dgm:spPr/>
    </dgm:pt>
    <dgm:pt modelId="{02F1FB2D-6645-3643-A463-3C871A77C101}" type="pres">
      <dgm:prSet presAssocID="{0A14710D-D945-4093-B236-3AAAE4555F89}" presName="bgRect" presStyleLbl="bgAccFollowNode1" presStyleIdx="2" presStyleCnt="4"/>
      <dgm:spPr/>
    </dgm:pt>
    <dgm:pt modelId="{3B31591F-9C3C-A940-8875-8605D038742B}" type="pres">
      <dgm:prSet presAssocID="{EEFBD748-430B-4112-A6BF-63F644D635DA}" presName="sibTransNodeCircle" presStyleLbl="alignNode1" presStyleIdx="4" presStyleCnt="8">
        <dgm:presLayoutVars>
          <dgm:chMax val="0"/>
          <dgm:bulletEnabled/>
        </dgm:presLayoutVars>
      </dgm:prSet>
      <dgm:spPr/>
    </dgm:pt>
    <dgm:pt modelId="{68D2E004-91F2-0041-9C73-E557FA197ED1}" type="pres">
      <dgm:prSet presAssocID="{0A14710D-D945-4093-B236-3AAAE4555F89}" presName="bottomLine" presStyleLbl="alignNode1" presStyleIdx="5" presStyleCnt="8">
        <dgm:presLayoutVars/>
      </dgm:prSet>
      <dgm:spPr/>
    </dgm:pt>
    <dgm:pt modelId="{268EA58F-0D9F-994E-B06D-4B88F040662C}" type="pres">
      <dgm:prSet presAssocID="{0A14710D-D945-4093-B236-3AAAE4555F89}" presName="nodeText" presStyleLbl="bgAccFollowNode1" presStyleIdx="2" presStyleCnt="4">
        <dgm:presLayoutVars>
          <dgm:bulletEnabled val="1"/>
        </dgm:presLayoutVars>
      </dgm:prSet>
      <dgm:spPr/>
    </dgm:pt>
    <dgm:pt modelId="{C3C82A65-21FC-E04E-AE82-7D342C86C744}" type="pres">
      <dgm:prSet presAssocID="{EEFBD748-430B-4112-A6BF-63F644D635DA}" presName="sibTrans" presStyleCnt="0"/>
      <dgm:spPr/>
    </dgm:pt>
    <dgm:pt modelId="{ECD1F4B2-9B57-534A-91FA-526EB573784F}" type="pres">
      <dgm:prSet presAssocID="{1DF0C1CF-D2A9-4A2D-AD34-5B887E1BF62E}" presName="compositeNode" presStyleCnt="0">
        <dgm:presLayoutVars>
          <dgm:bulletEnabled val="1"/>
        </dgm:presLayoutVars>
      </dgm:prSet>
      <dgm:spPr/>
    </dgm:pt>
    <dgm:pt modelId="{A2F76217-3EAE-0145-95E0-752FBFE6E85E}" type="pres">
      <dgm:prSet presAssocID="{1DF0C1CF-D2A9-4A2D-AD34-5B887E1BF62E}" presName="bgRect" presStyleLbl="bgAccFollowNode1" presStyleIdx="3" presStyleCnt="4"/>
      <dgm:spPr/>
    </dgm:pt>
    <dgm:pt modelId="{B8DBCF15-04C6-1F4C-A43C-2D64B33936B7}" type="pres">
      <dgm:prSet presAssocID="{3309DA16-93E0-4033-8F5D-E7EB86C548CE}" presName="sibTransNodeCircle" presStyleLbl="alignNode1" presStyleIdx="6" presStyleCnt="8">
        <dgm:presLayoutVars>
          <dgm:chMax val="0"/>
          <dgm:bulletEnabled/>
        </dgm:presLayoutVars>
      </dgm:prSet>
      <dgm:spPr/>
    </dgm:pt>
    <dgm:pt modelId="{479A8CF9-B9B1-B348-9FB4-F76809546F4E}" type="pres">
      <dgm:prSet presAssocID="{1DF0C1CF-D2A9-4A2D-AD34-5B887E1BF62E}" presName="bottomLine" presStyleLbl="alignNode1" presStyleIdx="7" presStyleCnt="8">
        <dgm:presLayoutVars/>
      </dgm:prSet>
      <dgm:spPr/>
    </dgm:pt>
    <dgm:pt modelId="{5E719E3F-F4DE-1842-9DD5-F95193066DA1}" type="pres">
      <dgm:prSet presAssocID="{1DF0C1CF-D2A9-4A2D-AD34-5B887E1BF62E}" presName="nodeText" presStyleLbl="bgAccFollowNode1" presStyleIdx="3" presStyleCnt="4">
        <dgm:presLayoutVars>
          <dgm:bulletEnabled val="1"/>
        </dgm:presLayoutVars>
      </dgm:prSet>
      <dgm:spPr/>
    </dgm:pt>
  </dgm:ptLst>
  <dgm:cxnLst>
    <dgm:cxn modelId="{66D80A06-2B8D-1943-8D25-47C71A5554C6}" type="presOf" srcId="{E551EEBD-867B-4EB5-B759-C399E3AE20BD}" destId="{179D1083-02AA-9249-BCB4-88FB7348C0CD}" srcOrd="1" destOrd="0" presId="urn:microsoft.com/office/officeart/2016/7/layout/BasicLinearProcessNumbered"/>
    <dgm:cxn modelId="{0F669506-BBDA-D441-9195-55C0630C1311}" type="presOf" srcId="{4D679B04-1BCB-43FF-BCE4-B3EAF3516F64}" destId="{179D1083-02AA-9249-BCB4-88FB7348C0CD}" srcOrd="0" destOrd="2" presId="urn:microsoft.com/office/officeart/2016/7/layout/BasicLinearProcessNumbered"/>
    <dgm:cxn modelId="{1B9BD507-10B3-4C7D-82E6-19C1147D1259}" srcId="{1DF0C1CF-D2A9-4A2D-AD34-5B887E1BF62E}" destId="{BDFF1BFF-026D-4B95-A19F-46F4C6EDFBF1}" srcOrd="1" destOrd="0" parTransId="{26B3AAC3-DF4F-47FE-BC7E-F5DBF3C7794B}" sibTransId="{58AC4718-D6F5-4DE3-A51B-3FECFF3FA9C4}"/>
    <dgm:cxn modelId="{8D0CD813-6251-274D-960E-76DF4005A0FD}" type="presOf" srcId="{8E2FC9C6-0B69-4C24-9E94-C83E7F216ABD}" destId="{268EA58F-0D9F-994E-B06D-4B88F040662C}" srcOrd="0" destOrd="2" presId="urn:microsoft.com/office/officeart/2016/7/layout/BasicLinearProcessNumbered"/>
    <dgm:cxn modelId="{D16CC914-56FF-4E46-B77E-2DEA36DFC9AC}" type="presOf" srcId="{06AD69D9-BE55-414E-A955-3DABA0161AA1}" destId="{A560044C-6002-C04F-8247-1BF36FF07650}" srcOrd="0" destOrd="0" presId="urn:microsoft.com/office/officeart/2016/7/layout/BasicLinearProcessNumbered"/>
    <dgm:cxn modelId="{6FE6381A-53D7-4987-B548-F0B3C42744BB}" srcId="{8FB7684F-37C3-49BF-A1CB-8AC67588E28E}" destId="{1DF0C1CF-D2A9-4A2D-AD34-5B887E1BF62E}" srcOrd="3" destOrd="0" parTransId="{D6BC8F5F-EFA7-4896-A91C-3C7827324678}" sibTransId="{3309DA16-93E0-4033-8F5D-E7EB86C548CE}"/>
    <dgm:cxn modelId="{7B74A71A-A59B-2747-9C48-FA6C62C64B55}" type="presOf" srcId="{8EEF2C01-7280-4A1F-BD62-4DEDABA654D8}" destId="{75F27A0E-859F-654A-85B6-C2D1ACF495F8}" srcOrd="1" destOrd="0" presId="urn:microsoft.com/office/officeart/2016/7/layout/BasicLinearProcessNumbered"/>
    <dgm:cxn modelId="{3E36C62A-AC7A-8249-A515-FEA45F7ED3D1}" type="presOf" srcId="{BDFF1BFF-026D-4B95-A19F-46F4C6EDFBF1}" destId="{5E719E3F-F4DE-1842-9DD5-F95193066DA1}" srcOrd="0" destOrd="2" presId="urn:microsoft.com/office/officeart/2016/7/layout/BasicLinearProcessNumbered"/>
    <dgm:cxn modelId="{8813183B-44A4-844B-A74F-A7C6AC340014}" type="presOf" srcId="{0A14710D-D945-4093-B236-3AAAE4555F89}" destId="{268EA58F-0D9F-994E-B06D-4B88F040662C}" srcOrd="1" destOrd="0" presId="urn:microsoft.com/office/officeart/2016/7/layout/BasicLinearProcessNumbered"/>
    <dgm:cxn modelId="{94791840-7BBA-4494-AD32-C06E0B8E4803}" srcId="{E551EEBD-867B-4EB5-B759-C399E3AE20BD}" destId="{4D679B04-1BCB-43FF-BCE4-B3EAF3516F64}" srcOrd="1" destOrd="0" parTransId="{067AA393-BFA1-4BE8-B5B3-8959FB168F7B}" sibTransId="{7FBE71FB-4471-40FE-8D35-23F8ACC14E17}"/>
    <dgm:cxn modelId="{7DB87F4D-E160-AE4D-B6E5-68DBF3485863}" type="presOf" srcId="{02C8D2A8-A30E-4174-9C04-578B09A99371}" destId="{268EA58F-0D9F-994E-B06D-4B88F040662C}" srcOrd="0" destOrd="1" presId="urn:microsoft.com/office/officeart/2016/7/layout/BasicLinearProcessNumbered"/>
    <dgm:cxn modelId="{36DE2955-DA13-4FC4-B229-EAFE970253DA}" srcId="{8FB7684F-37C3-49BF-A1CB-8AC67588E28E}" destId="{E551EEBD-867B-4EB5-B759-C399E3AE20BD}" srcOrd="1" destOrd="0" parTransId="{8BA78740-6695-43C8-9CC8-C9020AC2DF97}" sibTransId="{06AD69D9-BE55-414E-A955-3DABA0161AA1}"/>
    <dgm:cxn modelId="{0AE7A75B-7E46-4567-B7A4-467F9E7FA07D}" srcId="{8EEF2C01-7280-4A1F-BD62-4DEDABA654D8}" destId="{3E44169B-35D7-430E-9598-139A0D811DFF}" srcOrd="0" destOrd="0" parTransId="{CCA0C2DE-3A74-424F-B719-826736CD7A9F}" sibTransId="{1FEA3F6A-E4DB-4DF7-A34B-DCB1493942CD}"/>
    <dgm:cxn modelId="{0669875C-F37B-4DB1-BC83-FBD6F83A20AA}" srcId="{0A14710D-D945-4093-B236-3AAAE4555F89}" destId="{8E2FC9C6-0B69-4C24-9E94-C83E7F216ABD}" srcOrd="1" destOrd="0" parTransId="{50F8F9E7-3358-4353-868E-1EB2B0A669B9}" sibTransId="{A19C9BB6-1841-4224-A3AB-A09E1A33B0F9}"/>
    <dgm:cxn modelId="{18332064-850C-6046-9305-8940AD773BED}" type="presOf" srcId="{3E44169B-35D7-430E-9598-139A0D811DFF}" destId="{75F27A0E-859F-654A-85B6-C2D1ACF495F8}" srcOrd="0" destOrd="1" presId="urn:microsoft.com/office/officeart/2016/7/layout/BasicLinearProcessNumbered"/>
    <dgm:cxn modelId="{CDA62E88-22A4-6B4A-BEEA-8506B7942067}" type="presOf" srcId="{EEFBD748-430B-4112-A6BF-63F644D635DA}" destId="{3B31591F-9C3C-A940-8875-8605D038742B}" srcOrd="0" destOrd="0" presId="urn:microsoft.com/office/officeart/2016/7/layout/BasicLinearProcessNumbered"/>
    <dgm:cxn modelId="{0D13EF8A-778B-486C-AFCA-2C8E79C64A59}" srcId="{1DF0C1CF-D2A9-4A2D-AD34-5B887E1BF62E}" destId="{003A9B53-86E8-4E60-966F-ECEB4AF6997D}" srcOrd="0" destOrd="0" parTransId="{0A4A1ACB-9D83-4D87-B337-D430748FFFD8}" sibTransId="{6E87A29D-B18A-4C2B-BA4A-1F5527ABE50A}"/>
    <dgm:cxn modelId="{0E02EA8C-602D-9A43-88E9-CDD5C06DD81F}" type="presOf" srcId="{003A9B53-86E8-4E60-966F-ECEB4AF6997D}" destId="{5E719E3F-F4DE-1842-9DD5-F95193066DA1}" srcOrd="0" destOrd="1" presId="urn:microsoft.com/office/officeart/2016/7/layout/BasicLinearProcessNumbered"/>
    <dgm:cxn modelId="{AC0B619D-21BD-426F-83C6-44D0805BEB2D}" srcId="{0A14710D-D945-4093-B236-3AAAE4555F89}" destId="{02C8D2A8-A30E-4174-9C04-578B09A99371}" srcOrd="0" destOrd="0" parTransId="{41E82704-BD08-4009-B938-D645C606C796}" sibTransId="{BFDAA17A-9CDB-4747-A667-610D626292C0}"/>
    <dgm:cxn modelId="{58D3B3B7-87D0-4644-A82B-F51FC0A7F1CE}" type="presOf" srcId="{3309DA16-93E0-4033-8F5D-E7EB86C548CE}" destId="{B8DBCF15-04C6-1F4C-A43C-2D64B33936B7}" srcOrd="0" destOrd="0" presId="urn:microsoft.com/office/officeart/2016/7/layout/BasicLinearProcessNumbered"/>
    <dgm:cxn modelId="{40B9B1B9-FDA6-7548-B05D-C28A85070F80}" type="presOf" srcId="{E551EEBD-867B-4EB5-B759-C399E3AE20BD}" destId="{27188A6F-CA8B-2F46-BB5B-634A161411F3}" srcOrd="0" destOrd="0" presId="urn:microsoft.com/office/officeart/2016/7/layout/BasicLinearProcessNumbered"/>
    <dgm:cxn modelId="{FEFC27BC-C49B-EE46-AE68-701B950778BF}" type="presOf" srcId="{E33C19EC-0026-44C9-AFFB-0473FB19864D}" destId="{0F95C265-BBDC-894F-810B-B4F097575966}" srcOrd="0" destOrd="0" presId="urn:microsoft.com/office/officeart/2016/7/layout/BasicLinearProcessNumbered"/>
    <dgm:cxn modelId="{E56140C7-A4B9-8B41-B584-9D9B1C9546A1}" type="presOf" srcId="{8EEF2C01-7280-4A1F-BD62-4DEDABA654D8}" destId="{F2D4ED28-5A34-8B44-A593-86EB4AED5071}" srcOrd="0" destOrd="0" presId="urn:microsoft.com/office/officeart/2016/7/layout/BasicLinearProcessNumbered"/>
    <dgm:cxn modelId="{3B27A8D0-DD30-7843-B085-924F4A7A0238}" type="presOf" srcId="{1DF0C1CF-D2A9-4A2D-AD34-5B887E1BF62E}" destId="{5E719E3F-F4DE-1842-9DD5-F95193066DA1}" srcOrd="1" destOrd="0" presId="urn:microsoft.com/office/officeart/2016/7/layout/BasicLinearProcessNumbered"/>
    <dgm:cxn modelId="{F28F1ED4-1640-B540-AA8D-97967E32E0B3}" type="presOf" srcId="{1DF0C1CF-D2A9-4A2D-AD34-5B887E1BF62E}" destId="{A2F76217-3EAE-0145-95E0-752FBFE6E85E}" srcOrd="0" destOrd="0" presId="urn:microsoft.com/office/officeart/2016/7/layout/BasicLinearProcessNumbered"/>
    <dgm:cxn modelId="{66A43BDA-004C-B848-8E1E-56842A4E9F75}" type="presOf" srcId="{8FB7684F-37C3-49BF-A1CB-8AC67588E28E}" destId="{F404D3DA-1D8F-1A47-8D4A-CD5A75760E69}" srcOrd="0" destOrd="0" presId="urn:microsoft.com/office/officeart/2016/7/layout/BasicLinearProcessNumbered"/>
    <dgm:cxn modelId="{F981C3DD-8301-4BF7-A4E4-D6CF25371A3E}" srcId="{8FB7684F-37C3-49BF-A1CB-8AC67588E28E}" destId="{8EEF2C01-7280-4A1F-BD62-4DEDABA654D8}" srcOrd="0" destOrd="0" parTransId="{6474415D-D850-4ACA-9B4B-E007F162F4F5}" sibTransId="{E33C19EC-0026-44C9-AFFB-0473FB19864D}"/>
    <dgm:cxn modelId="{DD0673E5-6CE4-4183-8BBE-AF588E364A1E}" srcId="{E551EEBD-867B-4EB5-B759-C399E3AE20BD}" destId="{8325AFD2-CB37-4659-B6CD-5AC649C90C60}" srcOrd="0" destOrd="0" parTransId="{A5F7BCE6-B804-4414-AE12-66C76BE67F99}" sibTransId="{DD7E9822-FBFD-4C56-931E-3D246330849D}"/>
    <dgm:cxn modelId="{F7A1F1F2-DD71-4480-B44B-095D57B06957}" srcId="{8FB7684F-37C3-49BF-A1CB-8AC67588E28E}" destId="{0A14710D-D945-4093-B236-3AAAE4555F89}" srcOrd="2" destOrd="0" parTransId="{715EB0A7-B104-479B-B21D-D0B60AEBDDE2}" sibTransId="{EEFBD748-430B-4112-A6BF-63F644D635DA}"/>
    <dgm:cxn modelId="{5FD3E9F7-9EDA-2246-8ACD-2C5178CA861B}" type="presOf" srcId="{8325AFD2-CB37-4659-B6CD-5AC649C90C60}" destId="{179D1083-02AA-9249-BCB4-88FB7348C0CD}" srcOrd="0" destOrd="1" presId="urn:microsoft.com/office/officeart/2016/7/layout/BasicLinearProcessNumbered"/>
    <dgm:cxn modelId="{EC9098FF-48F9-B949-91FA-3EE3D3113473}" type="presOf" srcId="{0A14710D-D945-4093-B236-3AAAE4555F89}" destId="{02F1FB2D-6645-3643-A463-3C871A77C101}" srcOrd="0" destOrd="0" presId="urn:microsoft.com/office/officeart/2016/7/layout/BasicLinearProcessNumbered"/>
    <dgm:cxn modelId="{8220506A-E802-0F4C-B5D2-97857793BC55}" type="presParOf" srcId="{F404D3DA-1D8F-1A47-8D4A-CD5A75760E69}" destId="{D52233C2-F46F-5B43-A22F-92F14D99E65A}" srcOrd="0" destOrd="0" presId="urn:microsoft.com/office/officeart/2016/7/layout/BasicLinearProcessNumbered"/>
    <dgm:cxn modelId="{235B877A-4F39-6542-9B1D-87D7E706DF33}" type="presParOf" srcId="{D52233C2-F46F-5B43-A22F-92F14D99E65A}" destId="{F2D4ED28-5A34-8B44-A593-86EB4AED5071}" srcOrd="0" destOrd="0" presId="urn:microsoft.com/office/officeart/2016/7/layout/BasicLinearProcessNumbered"/>
    <dgm:cxn modelId="{8294DC14-C19C-424E-8216-D89B855A8109}" type="presParOf" srcId="{D52233C2-F46F-5B43-A22F-92F14D99E65A}" destId="{0F95C265-BBDC-894F-810B-B4F097575966}" srcOrd="1" destOrd="0" presId="urn:microsoft.com/office/officeart/2016/7/layout/BasicLinearProcessNumbered"/>
    <dgm:cxn modelId="{0E8151AF-36C4-7F4B-9777-33158D22621D}" type="presParOf" srcId="{D52233C2-F46F-5B43-A22F-92F14D99E65A}" destId="{FAB8DDB3-9045-6040-B2BC-8973AC32F608}" srcOrd="2" destOrd="0" presId="urn:microsoft.com/office/officeart/2016/7/layout/BasicLinearProcessNumbered"/>
    <dgm:cxn modelId="{C2D8F4A4-C8F1-1942-890D-AD5A61A9F251}" type="presParOf" srcId="{D52233C2-F46F-5B43-A22F-92F14D99E65A}" destId="{75F27A0E-859F-654A-85B6-C2D1ACF495F8}" srcOrd="3" destOrd="0" presId="urn:microsoft.com/office/officeart/2016/7/layout/BasicLinearProcessNumbered"/>
    <dgm:cxn modelId="{46DB4398-DF64-F543-8CAC-F72AC03C2FD2}" type="presParOf" srcId="{F404D3DA-1D8F-1A47-8D4A-CD5A75760E69}" destId="{C5C73E7A-68A3-1846-8207-B0FC79765B22}" srcOrd="1" destOrd="0" presId="urn:microsoft.com/office/officeart/2016/7/layout/BasicLinearProcessNumbered"/>
    <dgm:cxn modelId="{68610F42-21DB-4340-BB79-00532781BFBB}" type="presParOf" srcId="{F404D3DA-1D8F-1A47-8D4A-CD5A75760E69}" destId="{62861944-E639-7845-8CFA-538158C4F81A}" srcOrd="2" destOrd="0" presId="urn:microsoft.com/office/officeart/2016/7/layout/BasicLinearProcessNumbered"/>
    <dgm:cxn modelId="{4535AACF-C95E-4E40-B02E-A6784D7A787A}" type="presParOf" srcId="{62861944-E639-7845-8CFA-538158C4F81A}" destId="{27188A6F-CA8B-2F46-BB5B-634A161411F3}" srcOrd="0" destOrd="0" presId="urn:microsoft.com/office/officeart/2016/7/layout/BasicLinearProcessNumbered"/>
    <dgm:cxn modelId="{3336EDAD-B3CF-CE49-BED1-18EE1BD8DF1B}" type="presParOf" srcId="{62861944-E639-7845-8CFA-538158C4F81A}" destId="{A560044C-6002-C04F-8247-1BF36FF07650}" srcOrd="1" destOrd="0" presId="urn:microsoft.com/office/officeart/2016/7/layout/BasicLinearProcessNumbered"/>
    <dgm:cxn modelId="{BADA165C-16C0-5948-9B15-F7DAB1066FC6}" type="presParOf" srcId="{62861944-E639-7845-8CFA-538158C4F81A}" destId="{2691CDB2-7843-2C41-AE1D-43C665301DEC}" srcOrd="2" destOrd="0" presId="urn:microsoft.com/office/officeart/2016/7/layout/BasicLinearProcessNumbered"/>
    <dgm:cxn modelId="{7304393A-3739-634B-A64C-2E10863A8CAB}" type="presParOf" srcId="{62861944-E639-7845-8CFA-538158C4F81A}" destId="{179D1083-02AA-9249-BCB4-88FB7348C0CD}" srcOrd="3" destOrd="0" presId="urn:microsoft.com/office/officeart/2016/7/layout/BasicLinearProcessNumbered"/>
    <dgm:cxn modelId="{334A4A56-A523-C047-82AF-1D0C504327A6}" type="presParOf" srcId="{F404D3DA-1D8F-1A47-8D4A-CD5A75760E69}" destId="{36B021AD-0FD2-564C-938D-286D4D7DB08E}" srcOrd="3" destOrd="0" presId="urn:microsoft.com/office/officeart/2016/7/layout/BasicLinearProcessNumbered"/>
    <dgm:cxn modelId="{8758A449-6B5B-3B4C-AC54-188AA6F193B3}" type="presParOf" srcId="{F404D3DA-1D8F-1A47-8D4A-CD5A75760E69}" destId="{0EB8CD6E-EB39-324B-AD1E-78D47BA1744B}" srcOrd="4" destOrd="0" presId="urn:microsoft.com/office/officeart/2016/7/layout/BasicLinearProcessNumbered"/>
    <dgm:cxn modelId="{5586E9A5-F638-364D-8632-0DB945E96D99}" type="presParOf" srcId="{0EB8CD6E-EB39-324B-AD1E-78D47BA1744B}" destId="{02F1FB2D-6645-3643-A463-3C871A77C101}" srcOrd="0" destOrd="0" presId="urn:microsoft.com/office/officeart/2016/7/layout/BasicLinearProcessNumbered"/>
    <dgm:cxn modelId="{21F59B5A-75EA-D54C-892F-96A609D4DE8C}" type="presParOf" srcId="{0EB8CD6E-EB39-324B-AD1E-78D47BA1744B}" destId="{3B31591F-9C3C-A940-8875-8605D038742B}" srcOrd="1" destOrd="0" presId="urn:microsoft.com/office/officeart/2016/7/layout/BasicLinearProcessNumbered"/>
    <dgm:cxn modelId="{C2425315-7415-EF40-8A1D-45F650254FA7}" type="presParOf" srcId="{0EB8CD6E-EB39-324B-AD1E-78D47BA1744B}" destId="{68D2E004-91F2-0041-9C73-E557FA197ED1}" srcOrd="2" destOrd="0" presId="urn:microsoft.com/office/officeart/2016/7/layout/BasicLinearProcessNumbered"/>
    <dgm:cxn modelId="{9A8B7305-6317-7747-BE14-9F642C46BA62}" type="presParOf" srcId="{0EB8CD6E-EB39-324B-AD1E-78D47BA1744B}" destId="{268EA58F-0D9F-994E-B06D-4B88F040662C}" srcOrd="3" destOrd="0" presId="urn:microsoft.com/office/officeart/2016/7/layout/BasicLinearProcessNumbered"/>
    <dgm:cxn modelId="{815076A8-2B83-A346-99FC-F92AC24D91F0}" type="presParOf" srcId="{F404D3DA-1D8F-1A47-8D4A-CD5A75760E69}" destId="{C3C82A65-21FC-E04E-AE82-7D342C86C744}" srcOrd="5" destOrd="0" presId="urn:microsoft.com/office/officeart/2016/7/layout/BasicLinearProcessNumbered"/>
    <dgm:cxn modelId="{7A9AC315-D404-FE4F-B526-A2F2C6C155C0}" type="presParOf" srcId="{F404D3DA-1D8F-1A47-8D4A-CD5A75760E69}" destId="{ECD1F4B2-9B57-534A-91FA-526EB573784F}" srcOrd="6" destOrd="0" presId="urn:microsoft.com/office/officeart/2016/7/layout/BasicLinearProcessNumbered"/>
    <dgm:cxn modelId="{C82243A2-DA70-8F4A-AE69-9DF662AA6BF7}" type="presParOf" srcId="{ECD1F4B2-9B57-534A-91FA-526EB573784F}" destId="{A2F76217-3EAE-0145-95E0-752FBFE6E85E}" srcOrd="0" destOrd="0" presId="urn:microsoft.com/office/officeart/2016/7/layout/BasicLinearProcessNumbered"/>
    <dgm:cxn modelId="{F07A73FC-AEFC-1E42-905C-15E935A6EB09}" type="presParOf" srcId="{ECD1F4B2-9B57-534A-91FA-526EB573784F}" destId="{B8DBCF15-04C6-1F4C-A43C-2D64B33936B7}" srcOrd="1" destOrd="0" presId="urn:microsoft.com/office/officeart/2016/7/layout/BasicLinearProcessNumbered"/>
    <dgm:cxn modelId="{73070612-915C-F542-826F-8EB0F36E1DE1}" type="presParOf" srcId="{ECD1F4B2-9B57-534A-91FA-526EB573784F}" destId="{479A8CF9-B9B1-B348-9FB4-F76809546F4E}" srcOrd="2" destOrd="0" presId="urn:microsoft.com/office/officeart/2016/7/layout/BasicLinearProcessNumbered"/>
    <dgm:cxn modelId="{C53E6E58-02DA-1F4E-9C92-449A2C95082E}" type="presParOf" srcId="{ECD1F4B2-9B57-534A-91FA-526EB573784F}" destId="{5E719E3F-F4DE-1842-9DD5-F95193066DA1}" srcOrd="3" destOrd="0" presId="urn:microsoft.com/office/officeart/2016/7/layout/BasicLinearProcessNumbered"/>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D4ED28-5A34-8B44-A593-86EB4AED5071}">
      <dsp:nvSpPr>
        <dsp:cNvPr id="0" name=""/>
        <dsp:cNvSpPr/>
      </dsp:nvSpPr>
      <dsp:spPr>
        <a:xfrm>
          <a:off x="3080" y="464830"/>
          <a:ext cx="2444055" cy="3421677"/>
        </a:xfrm>
        <a:prstGeom prst="rect">
          <a:avLst/>
        </a:prstGeom>
        <a:solidFill>
          <a:schemeClr val="accent3">
            <a:alpha val="90000"/>
            <a:tint val="40000"/>
            <a:hueOff val="0"/>
            <a:satOff val="0"/>
            <a:lumOff val="0"/>
            <a:alphaOff val="0"/>
          </a:schemeClr>
        </a:solidFill>
        <a:ln w="6350" cap="flat" cmpd="sng" algn="ctr">
          <a:solidFill>
            <a:schemeClr val="accent3">
              <a:alpha val="90000"/>
              <a:tint val="4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190548" tIns="330200" rIns="190548" bIns="330200" numCol="1" spcCol="1270" anchor="t" anchorCtr="0">
          <a:noAutofit/>
        </a:bodyPr>
        <a:lstStyle/>
        <a:p>
          <a:pPr marL="0" lvl="0" indent="0" algn="l" defTabSz="755650">
            <a:lnSpc>
              <a:spcPct val="90000"/>
            </a:lnSpc>
            <a:spcBef>
              <a:spcPct val="0"/>
            </a:spcBef>
            <a:spcAft>
              <a:spcPct val="35000"/>
            </a:spcAft>
            <a:buNone/>
          </a:pPr>
          <a:r>
            <a:rPr lang="en-US" sz="1700" kern="1200"/>
            <a:t>One-Way ANOVA</a:t>
          </a:r>
        </a:p>
        <a:p>
          <a:pPr marL="114300" lvl="1" indent="-114300" algn="l" defTabSz="577850">
            <a:lnSpc>
              <a:spcPct val="90000"/>
            </a:lnSpc>
            <a:spcBef>
              <a:spcPct val="0"/>
            </a:spcBef>
            <a:spcAft>
              <a:spcPct val="15000"/>
            </a:spcAft>
            <a:buChar char="•"/>
          </a:pPr>
          <a:r>
            <a:rPr lang="en-US" sz="1300" kern="1200" dirty="0"/>
            <a:t>One IV with more than two levels</a:t>
          </a:r>
        </a:p>
      </dsp:txBody>
      <dsp:txXfrm>
        <a:off x="3080" y="1765067"/>
        <a:ext cx="2444055" cy="2053006"/>
      </dsp:txXfrm>
    </dsp:sp>
    <dsp:sp modelId="{0F95C265-BBDC-894F-810B-B4F097575966}">
      <dsp:nvSpPr>
        <dsp:cNvPr id="0" name=""/>
        <dsp:cNvSpPr/>
      </dsp:nvSpPr>
      <dsp:spPr>
        <a:xfrm>
          <a:off x="711856" y="806997"/>
          <a:ext cx="1026503" cy="1026503"/>
        </a:xfrm>
        <a:prstGeom prst="ellipse">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w="6350" cap="flat" cmpd="sng" algn="ctr">
          <a:solidFill>
            <a:schemeClr val="accent3">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80030" tIns="12700" rIns="80030" bIns="12700" numCol="1" spcCol="1270" anchor="ctr" anchorCtr="0">
          <a:noAutofit/>
        </a:bodyPr>
        <a:lstStyle/>
        <a:p>
          <a:pPr marL="0" lvl="0" indent="0" algn="ctr" defTabSz="2133600">
            <a:lnSpc>
              <a:spcPct val="90000"/>
            </a:lnSpc>
            <a:spcBef>
              <a:spcPct val="0"/>
            </a:spcBef>
            <a:spcAft>
              <a:spcPct val="35000"/>
            </a:spcAft>
            <a:buNone/>
          </a:pPr>
          <a:r>
            <a:rPr lang="en-US" sz="4800" kern="1200"/>
            <a:t>1</a:t>
          </a:r>
        </a:p>
      </dsp:txBody>
      <dsp:txXfrm>
        <a:off x="862184" y="957325"/>
        <a:ext cx="725847" cy="725847"/>
      </dsp:txXfrm>
    </dsp:sp>
    <dsp:sp modelId="{FAB8DDB3-9045-6040-B2BC-8973AC32F608}">
      <dsp:nvSpPr>
        <dsp:cNvPr id="0" name=""/>
        <dsp:cNvSpPr/>
      </dsp:nvSpPr>
      <dsp:spPr>
        <a:xfrm>
          <a:off x="3080" y="3886435"/>
          <a:ext cx="2444055" cy="72"/>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w="6350" cap="flat" cmpd="sng" algn="ctr">
          <a:solidFill>
            <a:schemeClr val="accent3">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27188A6F-CA8B-2F46-BB5B-634A161411F3}">
      <dsp:nvSpPr>
        <dsp:cNvPr id="0" name=""/>
        <dsp:cNvSpPr/>
      </dsp:nvSpPr>
      <dsp:spPr>
        <a:xfrm>
          <a:off x="2691541" y="464830"/>
          <a:ext cx="2444055" cy="3421677"/>
        </a:xfrm>
        <a:prstGeom prst="rect">
          <a:avLst/>
        </a:prstGeom>
        <a:solidFill>
          <a:schemeClr val="accent3">
            <a:alpha val="90000"/>
            <a:tint val="40000"/>
            <a:hueOff val="0"/>
            <a:satOff val="0"/>
            <a:lumOff val="0"/>
            <a:alphaOff val="0"/>
          </a:schemeClr>
        </a:solidFill>
        <a:ln w="6350" cap="flat" cmpd="sng" algn="ctr">
          <a:solidFill>
            <a:schemeClr val="accent3">
              <a:alpha val="90000"/>
              <a:tint val="4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190548" tIns="330200" rIns="190548" bIns="330200" numCol="1" spcCol="1270" anchor="t" anchorCtr="0">
          <a:noAutofit/>
        </a:bodyPr>
        <a:lstStyle/>
        <a:p>
          <a:pPr marL="0" lvl="0" indent="0" algn="l" defTabSz="755650">
            <a:lnSpc>
              <a:spcPct val="90000"/>
            </a:lnSpc>
            <a:spcBef>
              <a:spcPct val="0"/>
            </a:spcBef>
            <a:spcAft>
              <a:spcPct val="35000"/>
            </a:spcAft>
            <a:buNone/>
          </a:pPr>
          <a:r>
            <a:rPr lang="en-US" sz="1700" kern="1200"/>
            <a:t>Two-Way ANOVA</a:t>
          </a:r>
        </a:p>
        <a:p>
          <a:pPr marL="114300" lvl="1" indent="-114300" algn="l" defTabSz="577850">
            <a:lnSpc>
              <a:spcPct val="90000"/>
            </a:lnSpc>
            <a:spcBef>
              <a:spcPct val="0"/>
            </a:spcBef>
            <a:spcAft>
              <a:spcPct val="15000"/>
            </a:spcAft>
            <a:buChar char="•"/>
          </a:pPr>
          <a:r>
            <a:rPr lang="en-US" sz="1300" kern="1200"/>
            <a:t>Two IV’s</a:t>
          </a:r>
        </a:p>
        <a:p>
          <a:pPr marL="114300" lvl="1" indent="-114300" algn="l" defTabSz="577850">
            <a:lnSpc>
              <a:spcPct val="90000"/>
            </a:lnSpc>
            <a:spcBef>
              <a:spcPct val="0"/>
            </a:spcBef>
            <a:spcAft>
              <a:spcPct val="15000"/>
            </a:spcAft>
            <a:buChar char="•"/>
          </a:pPr>
          <a:r>
            <a:rPr lang="en-US" sz="1300" kern="1200"/>
            <a:t>This provides an examination of each IV and the interaction of the two IV’s on the DV</a:t>
          </a:r>
        </a:p>
      </dsp:txBody>
      <dsp:txXfrm>
        <a:off x="2691541" y="1765067"/>
        <a:ext cx="2444055" cy="2053006"/>
      </dsp:txXfrm>
    </dsp:sp>
    <dsp:sp modelId="{A560044C-6002-C04F-8247-1BF36FF07650}">
      <dsp:nvSpPr>
        <dsp:cNvPr id="0" name=""/>
        <dsp:cNvSpPr/>
      </dsp:nvSpPr>
      <dsp:spPr>
        <a:xfrm>
          <a:off x="3400317" y="806997"/>
          <a:ext cx="1026503" cy="1026503"/>
        </a:xfrm>
        <a:prstGeom prst="ellipse">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w="6350" cap="flat" cmpd="sng" algn="ctr">
          <a:solidFill>
            <a:schemeClr val="accent3">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80030" tIns="12700" rIns="80030" bIns="12700" numCol="1" spcCol="1270" anchor="ctr" anchorCtr="0">
          <a:noAutofit/>
        </a:bodyPr>
        <a:lstStyle/>
        <a:p>
          <a:pPr marL="0" lvl="0" indent="0" algn="ctr" defTabSz="2133600">
            <a:lnSpc>
              <a:spcPct val="90000"/>
            </a:lnSpc>
            <a:spcBef>
              <a:spcPct val="0"/>
            </a:spcBef>
            <a:spcAft>
              <a:spcPct val="35000"/>
            </a:spcAft>
            <a:buNone/>
          </a:pPr>
          <a:r>
            <a:rPr lang="en-US" sz="4800" kern="1200"/>
            <a:t>2</a:t>
          </a:r>
        </a:p>
      </dsp:txBody>
      <dsp:txXfrm>
        <a:off x="3550645" y="957325"/>
        <a:ext cx="725847" cy="725847"/>
      </dsp:txXfrm>
    </dsp:sp>
    <dsp:sp modelId="{2691CDB2-7843-2C41-AE1D-43C665301DEC}">
      <dsp:nvSpPr>
        <dsp:cNvPr id="0" name=""/>
        <dsp:cNvSpPr/>
      </dsp:nvSpPr>
      <dsp:spPr>
        <a:xfrm>
          <a:off x="2691541" y="3886435"/>
          <a:ext cx="2444055" cy="72"/>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w="6350" cap="flat" cmpd="sng" algn="ctr">
          <a:solidFill>
            <a:schemeClr val="accent3">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02F1FB2D-6645-3643-A463-3C871A77C101}">
      <dsp:nvSpPr>
        <dsp:cNvPr id="0" name=""/>
        <dsp:cNvSpPr/>
      </dsp:nvSpPr>
      <dsp:spPr>
        <a:xfrm>
          <a:off x="5380002" y="464830"/>
          <a:ext cx="2444055" cy="3421677"/>
        </a:xfrm>
        <a:prstGeom prst="rect">
          <a:avLst/>
        </a:prstGeom>
        <a:solidFill>
          <a:schemeClr val="accent3">
            <a:alpha val="90000"/>
            <a:tint val="40000"/>
            <a:hueOff val="0"/>
            <a:satOff val="0"/>
            <a:lumOff val="0"/>
            <a:alphaOff val="0"/>
          </a:schemeClr>
        </a:solidFill>
        <a:ln w="6350" cap="flat" cmpd="sng" algn="ctr">
          <a:solidFill>
            <a:schemeClr val="accent3">
              <a:alpha val="90000"/>
              <a:tint val="4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190548" tIns="330200" rIns="190548" bIns="330200" numCol="1" spcCol="1270" anchor="t" anchorCtr="0">
          <a:noAutofit/>
        </a:bodyPr>
        <a:lstStyle/>
        <a:p>
          <a:pPr marL="0" lvl="0" indent="0" algn="l" defTabSz="755650">
            <a:lnSpc>
              <a:spcPct val="90000"/>
            </a:lnSpc>
            <a:spcBef>
              <a:spcPct val="0"/>
            </a:spcBef>
            <a:spcAft>
              <a:spcPct val="35000"/>
            </a:spcAft>
            <a:buNone/>
          </a:pPr>
          <a:r>
            <a:rPr lang="en-US" sz="1700" kern="1200" dirty="0"/>
            <a:t>Repeated Measures ANOVA</a:t>
          </a:r>
        </a:p>
        <a:p>
          <a:pPr marL="114300" lvl="1" indent="-114300" algn="l" defTabSz="577850">
            <a:lnSpc>
              <a:spcPct val="90000"/>
            </a:lnSpc>
            <a:spcBef>
              <a:spcPct val="0"/>
            </a:spcBef>
            <a:spcAft>
              <a:spcPct val="15000"/>
            </a:spcAft>
            <a:buChar char="•"/>
          </a:pPr>
          <a:r>
            <a:rPr lang="en-US" sz="1300" kern="1200"/>
            <a:t>One IV with more than two levels</a:t>
          </a:r>
        </a:p>
        <a:p>
          <a:pPr marL="114300" lvl="1" indent="-114300" algn="l" defTabSz="577850">
            <a:lnSpc>
              <a:spcPct val="90000"/>
            </a:lnSpc>
            <a:spcBef>
              <a:spcPct val="0"/>
            </a:spcBef>
            <a:spcAft>
              <a:spcPct val="15000"/>
            </a:spcAft>
            <a:buChar char="•"/>
          </a:pPr>
          <a:r>
            <a:rPr lang="en-US" sz="1300" kern="1200"/>
            <a:t>DV measured multiple times</a:t>
          </a:r>
        </a:p>
      </dsp:txBody>
      <dsp:txXfrm>
        <a:off x="5380002" y="1765067"/>
        <a:ext cx="2444055" cy="2053006"/>
      </dsp:txXfrm>
    </dsp:sp>
    <dsp:sp modelId="{3B31591F-9C3C-A940-8875-8605D038742B}">
      <dsp:nvSpPr>
        <dsp:cNvPr id="0" name=""/>
        <dsp:cNvSpPr/>
      </dsp:nvSpPr>
      <dsp:spPr>
        <a:xfrm>
          <a:off x="6088778" y="806997"/>
          <a:ext cx="1026503" cy="1026503"/>
        </a:xfrm>
        <a:prstGeom prst="ellipse">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w="6350" cap="flat" cmpd="sng" algn="ctr">
          <a:solidFill>
            <a:schemeClr val="accent3">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80030" tIns="12700" rIns="80030" bIns="12700" numCol="1" spcCol="1270" anchor="ctr" anchorCtr="0">
          <a:noAutofit/>
        </a:bodyPr>
        <a:lstStyle/>
        <a:p>
          <a:pPr marL="0" lvl="0" indent="0" algn="ctr" defTabSz="2133600">
            <a:lnSpc>
              <a:spcPct val="90000"/>
            </a:lnSpc>
            <a:spcBef>
              <a:spcPct val="0"/>
            </a:spcBef>
            <a:spcAft>
              <a:spcPct val="35000"/>
            </a:spcAft>
            <a:buNone/>
          </a:pPr>
          <a:r>
            <a:rPr lang="en-US" sz="4800" kern="1200" dirty="0"/>
            <a:t>3</a:t>
          </a:r>
        </a:p>
      </dsp:txBody>
      <dsp:txXfrm>
        <a:off x="6239106" y="957325"/>
        <a:ext cx="725847" cy="725847"/>
      </dsp:txXfrm>
    </dsp:sp>
    <dsp:sp modelId="{68D2E004-91F2-0041-9C73-E557FA197ED1}">
      <dsp:nvSpPr>
        <dsp:cNvPr id="0" name=""/>
        <dsp:cNvSpPr/>
      </dsp:nvSpPr>
      <dsp:spPr>
        <a:xfrm>
          <a:off x="5380002" y="3886435"/>
          <a:ext cx="2444055" cy="72"/>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w="6350" cap="flat" cmpd="sng" algn="ctr">
          <a:solidFill>
            <a:schemeClr val="accent3">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A2F76217-3EAE-0145-95E0-752FBFE6E85E}">
      <dsp:nvSpPr>
        <dsp:cNvPr id="0" name=""/>
        <dsp:cNvSpPr/>
      </dsp:nvSpPr>
      <dsp:spPr>
        <a:xfrm>
          <a:off x="8068463" y="464830"/>
          <a:ext cx="2444055" cy="3421677"/>
        </a:xfrm>
        <a:prstGeom prst="rect">
          <a:avLst/>
        </a:prstGeom>
        <a:solidFill>
          <a:schemeClr val="accent3">
            <a:alpha val="90000"/>
            <a:tint val="40000"/>
            <a:hueOff val="0"/>
            <a:satOff val="0"/>
            <a:lumOff val="0"/>
            <a:alphaOff val="0"/>
          </a:schemeClr>
        </a:solidFill>
        <a:ln w="6350" cap="flat" cmpd="sng" algn="ctr">
          <a:solidFill>
            <a:schemeClr val="accent3">
              <a:alpha val="90000"/>
              <a:tint val="4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190548" tIns="330200" rIns="190548" bIns="330200" numCol="1" spcCol="1270" anchor="t" anchorCtr="0">
          <a:noAutofit/>
        </a:bodyPr>
        <a:lstStyle/>
        <a:p>
          <a:pPr marL="0" lvl="0" indent="0" algn="l" defTabSz="755650">
            <a:lnSpc>
              <a:spcPct val="90000"/>
            </a:lnSpc>
            <a:spcBef>
              <a:spcPct val="0"/>
            </a:spcBef>
            <a:spcAft>
              <a:spcPct val="35000"/>
            </a:spcAft>
            <a:buNone/>
          </a:pPr>
          <a:r>
            <a:rPr lang="en-US" sz="1700" kern="1200"/>
            <a:t>Mixed ANOVA</a:t>
          </a:r>
        </a:p>
        <a:p>
          <a:pPr marL="114300" lvl="1" indent="-114300" algn="l" defTabSz="577850">
            <a:lnSpc>
              <a:spcPct val="90000"/>
            </a:lnSpc>
            <a:spcBef>
              <a:spcPct val="0"/>
            </a:spcBef>
            <a:spcAft>
              <a:spcPct val="15000"/>
            </a:spcAft>
            <a:buChar char="•"/>
          </a:pPr>
          <a:r>
            <a:rPr lang="en-US" sz="1300" kern="1200" dirty="0"/>
            <a:t>Two or more IV’s</a:t>
          </a:r>
        </a:p>
        <a:p>
          <a:pPr marL="114300" lvl="1" indent="-114300" algn="l" defTabSz="577850">
            <a:lnSpc>
              <a:spcPct val="90000"/>
            </a:lnSpc>
            <a:spcBef>
              <a:spcPct val="0"/>
            </a:spcBef>
            <a:spcAft>
              <a:spcPct val="15000"/>
            </a:spcAft>
            <a:buChar char="•"/>
          </a:pPr>
          <a:r>
            <a:rPr lang="en-US" sz="1300" kern="1200"/>
            <a:t>DV measure multiple times</a:t>
          </a:r>
        </a:p>
      </dsp:txBody>
      <dsp:txXfrm>
        <a:off x="8068463" y="1765067"/>
        <a:ext cx="2444055" cy="2053006"/>
      </dsp:txXfrm>
    </dsp:sp>
    <dsp:sp modelId="{B8DBCF15-04C6-1F4C-A43C-2D64B33936B7}">
      <dsp:nvSpPr>
        <dsp:cNvPr id="0" name=""/>
        <dsp:cNvSpPr/>
      </dsp:nvSpPr>
      <dsp:spPr>
        <a:xfrm>
          <a:off x="8777239" y="806997"/>
          <a:ext cx="1026503" cy="1026503"/>
        </a:xfrm>
        <a:prstGeom prst="ellipse">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w="6350" cap="flat" cmpd="sng" algn="ctr">
          <a:solidFill>
            <a:schemeClr val="accent3">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80030" tIns="12700" rIns="80030" bIns="12700" numCol="1" spcCol="1270" anchor="ctr" anchorCtr="0">
          <a:noAutofit/>
        </a:bodyPr>
        <a:lstStyle/>
        <a:p>
          <a:pPr marL="0" lvl="0" indent="0" algn="ctr" defTabSz="2133600">
            <a:lnSpc>
              <a:spcPct val="90000"/>
            </a:lnSpc>
            <a:spcBef>
              <a:spcPct val="0"/>
            </a:spcBef>
            <a:spcAft>
              <a:spcPct val="35000"/>
            </a:spcAft>
            <a:buNone/>
          </a:pPr>
          <a:r>
            <a:rPr lang="en-US" sz="4800" kern="1200"/>
            <a:t>4</a:t>
          </a:r>
        </a:p>
      </dsp:txBody>
      <dsp:txXfrm>
        <a:off x="8927567" y="957325"/>
        <a:ext cx="725847" cy="725847"/>
      </dsp:txXfrm>
    </dsp:sp>
    <dsp:sp modelId="{479A8CF9-B9B1-B348-9FB4-F76809546F4E}">
      <dsp:nvSpPr>
        <dsp:cNvPr id="0" name=""/>
        <dsp:cNvSpPr/>
      </dsp:nvSpPr>
      <dsp:spPr>
        <a:xfrm>
          <a:off x="8068463" y="3886435"/>
          <a:ext cx="2444055" cy="72"/>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w="6350" cap="flat" cmpd="sng" algn="ctr">
          <a:solidFill>
            <a:schemeClr val="accent3">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6/7/layout/BasicLinearProcessNumbered">
  <dgm:title val="Basic Linear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1"/>
      <dgm:constr type="primFontSz" for="des" forName="sibTransNodeCircle" op="equ"/>
      <dgm:constr type="primFontSz" for="des" forName="nodeText" op="equ"/>
      <dgm:constr type="h" for="des" forName="sibTransNodeCircle" op="equ"/>
      <dgm:constr type="w" for="des" forName="sibTransNodeCircle" op="equ"/>
    </dgm:constrLst>
    <dgm:ruleLst>
      <dgm:rule type="h" val="NaN" fact="1.2" max="NaN"/>
    </dgm:ruleLst>
    <dgm:forEach name="Name4" axis="ch" ptType="node">
      <dgm:layoutNode name="compositeNode">
        <dgm:varLst>
          <dgm:bulletEnabled val="1"/>
        </dgm:varLst>
        <dgm:alg type="composite"/>
        <dgm:constrLst>
          <dgm:constr type="h" refType="w" op="lte" fact="1.4"/>
          <dgm:constr type="w" for="ch" forName="bgRect" refType="w"/>
          <dgm:constr type="h" for="ch" forName="bgRect" refType="h"/>
          <dgm:constr type="t" for="ch" forName="bgRect"/>
          <dgm:constr type="l" for="ch" forName="bgRect"/>
          <dgm:constr type="h" for="ch" forName="sibTransNodeCircle" refType="h" refFor="ch" refForName="bgRect" fact="0.3"/>
          <dgm:constr type="w" for="ch" forName="sibTransNodeCircle" refType="h" refFor="ch" refForName="sibTransNodeCircle"/>
          <dgm:constr type="ctrX" for="ch" forName="sibTransNodeCircle" refType="w" fact="0.5"/>
          <dgm:constr type="ctrY" for="ch" forName="sibTransNodeCircle" refType="h" fact="0.25"/>
          <dgm:constr type="r" for="ch" forName="nodeText" refType="r" refFor="ch" refForName="bgRect"/>
          <dgm:constr type="h" for="ch" forName="nodeText" refType="h" refFor="ch" refForName="bgRect" fact="0.6"/>
          <dgm:constr type="t" for="ch" forName="nodeText" refType="h" refFor="ch" refForName="bgRect" fact="0.38"/>
          <dgm:constr type="b" for="ch" forName="bottomLine" refType="b" refFor="ch" refForName="bgRect"/>
          <dgm:constr type="w" for="ch" forName="bottomLine" refType="w" refFor="ch" refForName="bgRect"/>
          <dgm:constr type="h" for="ch" forName="bottomLine" val="0.002"/>
        </dgm:constrLst>
        <dgm:ruleLst/>
        <dgm:layoutNode name="bgRect" styleLbl="bgAccFollowNode1">
          <dgm:alg type="sp"/>
          <dgm:shape xmlns:r="http://schemas.openxmlformats.org/officeDocument/2006/relationships" type="rect" r:blip="">
            <dgm:adjLst/>
          </dgm:shape>
          <dgm:presOf axis="self"/>
          <dgm:constrLst/>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alg>
            <dgm:shape xmlns:r="http://schemas.openxmlformats.org/officeDocument/2006/relationships" type="ellipse" r:blip="">
              <dgm:adjLst/>
            </dgm:shape>
            <dgm:constrLst>
              <dgm:constr type="w" refType="h" op="lte"/>
              <dgm:constr type="primFontSz" val="48"/>
              <dgm:constr type="tMarg" val="1"/>
              <dgm:constr type="lMarg" refType="w" fact="0.221"/>
              <dgm:constr type="rMarg" refType="w" fact="0.221"/>
              <dgm:constr type="bMarg" val="1"/>
            </dgm:constrLst>
            <dgm:ruleLst>
              <dgm:rule type="primFontSz" val="14" fact="NaN" max="NaN"/>
            </dgm:ruleLst>
          </dgm:layoutNode>
        </dgm:forEach>
        <dgm:layoutNode name="bottomLine" styleLbl="alignNode1">
          <dgm:varLst/>
          <dgm:presOf/>
          <dgm:alg type="sp"/>
          <dgm:shape xmlns:r="http://schemas.openxmlformats.org/officeDocument/2006/relationships" type="rect" r:blip="">
            <dgm:adjLst/>
          </dgm:shape>
          <dgm:constrLst/>
          <dgm:ruleLst/>
        </dgm:layoutNode>
        <dgm:layoutNode name="nodeText" styleLbl="bgAccFollowNode1" moveWith="bgRect">
          <dgm:varLst>
            <dgm:bulletEnabled val="1"/>
          </dgm:varLst>
          <dgm:alg type="tx">
            <dgm:param type="parTxLTRAlign" val="l"/>
            <dgm:param type="parTxRTLAlign" val="r"/>
            <dgm:param type="txAnchorVert" val="t"/>
          </dgm:alg>
          <dgm:shape xmlns:r="http://schemas.openxmlformats.org/officeDocument/2006/relationships" type="rect" r:blip="" zOrderOff="-1" hideGeom="1">
            <dgm:adjLst/>
          </dgm:shape>
          <dgm:presOf axis="desOrSelf" ptType="node"/>
          <dgm:constrLst>
            <dgm:constr type="primFontSz" val="26"/>
            <dgm:constr type="tMarg" val="26"/>
            <dgm:constr type="lMarg" refType="w" fact="0.221"/>
            <dgm:constr type="rMarg" refType="w" fact="0.221"/>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22T23:48:41.030"/>
    </inkml:context>
    <inkml:brush xml:id="br0">
      <inkml:brushProperty name="width" value="0.35" units="cm"/>
      <inkml:brushProperty name="height" value="0.35" units="cm"/>
      <inkml:brushProperty name="color" value="#FFFFFF"/>
    </inkml:brush>
  </inkml:definitions>
  <inkml:trace contextRef="#ctx0" brushRef="#br0">1 47 24575,'37'0'0,"6"0"0,13 0 0,3 0 0,22 0 0,3 0-648,1 0 648,-35 0 0,1 0 0,43 0 0,-42 0 0,0 0 0,0 0 0,-1 0 0,2 0 0,-2 0 0,35 0 0,13 0 0,-23 0 0,16 0 0,-18-12 0,7 9 160,-23-8-160,13 11 0,-22 0 0,0 0 0,-10 0 0,0-5 488,-10 3-488,9-3 0,-11 5 0,0 0 0,-2 0 0,-5 0 0,0 0 0,-5-4 0,4 3 0,-9-3 0,4 4 0,-5 0 0,0 0 0,0 0 0,0 0 0,0 0 0,0 0 0,3 0 0,-2 0 0,2 0 0,-3 0 0,-1 0 0,1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22T23:48:42.642"/>
    </inkml:context>
    <inkml:brush xml:id="br0">
      <inkml:brushProperty name="width" value="0.35" units="cm"/>
      <inkml:brushProperty name="height" value="0.35" units="cm"/>
      <inkml:brushProperty name="color" value="#FFFFFF"/>
    </inkml:brush>
  </inkml:definitions>
  <inkml:trace contextRef="#ctx0" brushRef="#br0">0 46 24575,'74'0'0,"-7"0"0,6 0 0,-29 0 0,24 0 0,-22 0 0,27 0 0,-1 0 0,3 0 0,-1 0 0,-1 0 0,9 0 0,-5 0 0,6 0 0,-10 0 0,-1 0 0,-5 0 0,5 0 0,-8 0 0,-7 0 0,5 0 0,-12 0 0,5 0 0,-8-6 0,8 5 0,-6-10 0,6 10 0,-14-4 0,5 0 0,-12 3 0,5-3 0,-6 5 0,-6 0 0,-1 0 0,-1 0 0,-3 0 0,3 0 0,-5 0 0,0 0 0,6 0 0,-5 0 0,5 0 0,-11-4 0,3 3 0,-8-3 0,4 4 0,-5 0 0,0 0 0,0 0 0,0 0 0,0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61F3998-BFE8-6D40-8462-742A8CB7DD5D}" type="datetimeFigureOut">
              <a:rPr lang="en-US" smtClean="0"/>
              <a:t>4/19/22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743A4AD-9C41-E646-8D52-40AA6C8199C6}" type="slidenum">
              <a:rPr lang="en-US" smtClean="0"/>
              <a:t>‹#›</a:t>
            </a:fld>
            <a:endParaRPr lang="en-US"/>
          </a:p>
        </p:txBody>
      </p:sp>
    </p:spTree>
    <p:extLst>
      <p:ext uri="{BB962C8B-B14F-4D97-AF65-F5344CB8AC3E}">
        <p14:creationId xmlns:p14="http://schemas.microsoft.com/office/powerpoint/2010/main" val="2387718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 through excel on how to clean data.</a:t>
            </a:r>
          </a:p>
        </p:txBody>
      </p:sp>
      <p:sp>
        <p:nvSpPr>
          <p:cNvPr id="4" name="Slide Number Placeholder 3"/>
          <p:cNvSpPr>
            <a:spLocks noGrp="1"/>
          </p:cNvSpPr>
          <p:nvPr>
            <p:ph type="sldNum" sz="quarter" idx="5"/>
          </p:nvPr>
        </p:nvSpPr>
        <p:spPr/>
        <p:txBody>
          <a:bodyPr/>
          <a:lstStyle/>
          <a:p>
            <a:fld id="{2743A4AD-9C41-E646-8D52-40AA6C8199C6}" type="slidenum">
              <a:rPr lang="en-US" smtClean="0"/>
              <a:t>10</a:t>
            </a:fld>
            <a:endParaRPr lang="en-US"/>
          </a:p>
        </p:txBody>
      </p:sp>
    </p:spTree>
    <p:extLst>
      <p:ext uri="{BB962C8B-B14F-4D97-AF65-F5344CB8AC3E}">
        <p14:creationId xmlns:p14="http://schemas.microsoft.com/office/powerpoint/2010/main" val="40941569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Averages examples to explain why 1 less</a:t>
            </a:r>
          </a:p>
          <a:p>
            <a:r>
              <a:rPr lang="en-US" dirty="0"/>
              <a:t>9</a:t>
            </a:r>
          </a:p>
        </p:txBody>
      </p:sp>
      <p:sp>
        <p:nvSpPr>
          <p:cNvPr id="4" name="Slide Number Placeholder 3"/>
          <p:cNvSpPr>
            <a:spLocks noGrp="1"/>
          </p:cNvSpPr>
          <p:nvPr>
            <p:ph type="sldNum" sz="quarter" idx="5"/>
          </p:nvPr>
        </p:nvSpPr>
        <p:spPr/>
        <p:txBody>
          <a:bodyPr/>
          <a:lstStyle/>
          <a:p>
            <a:fld id="{CD3A9996-3C4D-1F48-85A0-E0422E15FB90}" type="slidenum">
              <a:rPr lang="en-US" smtClean="0"/>
              <a:t>15</a:t>
            </a:fld>
            <a:endParaRPr lang="en-US"/>
          </a:p>
        </p:txBody>
      </p:sp>
    </p:spTree>
    <p:extLst>
      <p:ext uri="{BB962C8B-B14F-4D97-AF65-F5344CB8AC3E}">
        <p14:creationId xmlns:p14="http://schemas.microsoft.com/office/powerpoint/2010/main" val="14915620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3A9996-3C4D-1F48-85A0-E0422E15FB90}" type="slidenum">
              <a:rPr lang="en-US" smtClean="0"/>
              <a:t>16</a:t>
            </a:fld>
            <a:endParaRPr lang="en-US"/>
          </a:p>
        </p:txBody>
      </p:sp>
    </p:spTree>
    <p:extLst>
      <p:ext uri="{BB962C8B-B14F-4D97-AF65-F5344CB8AC3E}">
        <p14:creationId xmlns:p14="http://schemas.microsoft.com/office/powerpoint/2010/main" val="7830518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3A9996-3C4D-1F48-85A0-E0422E15FB90}" type="slidenum">
              <a:rPr lang="en-US" smtClean="0"/>
              <a:t>28</a:t>
            </a:fld>
            <a:endParaRPr lang="en-US"/>
          </a:p>
        </p:txBody>
      </p:sp>
    </p:spTree>
    <p:extLst>
      <p:ext uri="{BB962C8B-B14F-4D97-AF65-F5344CB8AC3E}">
        <p14:creationId xmlns:p14="http://schemas.microsoft.com/office/powerpoint/2010/main" val="14607342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A502CA-F38C-DB40-A734-8477098583D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F3D3CCB-A6D9-1A47-95DE-A69DB325B0C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1E9D978-C20B-144F-BF0D-D1343D38E4C3}"/>
              </a:ext>
            </a:extLst>
          </p:cNvPr>
          <p:cNvSpPr>
            <a:spLocks noGrp="1"/>
          </p:cNvSpPr>
          <p:nvPr>
            <p:ph type="dt" sz="half" idx="10"/>
          </p:nvPr>
        </p:nvSpPr>
        <p:spPr/>
        <p:txBody>
          <a:bodyPr/>
          <a:lstStyle/>
          <a:p>
            <a:fld id="{4ECA95D4-0475-0243-9BCB-66ABD5BAE6A4}" type="datetimeFigureOut">
              <a:rPr lang="en-US" smtClean="0"/>
              <a:t>4/19/22</a:t>
            </a:fld>
            <a:endParaRPr lang="en-US"/>
          </a:p>
        </p:txBody>
      </p:sp>
      <p:sp>
        <p:nvSpPr>
          <p:cNvPr id="5" name="Footer Placeholder 4">
            <a:extLst>
              <a:ext uri="{FF2B5EF4-FFF2-40B4-BE49-F238E27FC236}">
                <a16:creationId xmlns:a16="http://schemas.microsoft.com/office/drawing/2014/main" id="{33F15200-9014-4A40-BA6A-7820BA9920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2091FAC-FE79-2E4B-BE8B-767ACBC591CE}"/>
              </a:ext>
            </a:extLst>
          </p:cNvPr>
          <p:cNvSpPr>
            <a:spLocks noGrp="1"/>
          </p:cNvSpPr>
          <p:nvPr>
            <p:ph type="sldNum" sz="quarter" idx="12"/>
          </p:nvPr>
        </p:nvSpPr>
        <p:spPr/>
        <p:txBody>
          <a:bodyPr/>
          <a:lstStyle/>
          <a:p>
            <a:fld id="{D6F48B38-864B-D243-B6A5-646D011F79F2}" type="slidenum">
              <a:rPr lang="en-US" smtClean="0"/>
              <a:t>‹#›</a:t>
            </a:fld>
            <a:endParaRPr lang="en-US"/>
          </a:p>
        </p:txBody>
      </p:sp>
    </p:spTree>
    <p:extLst>
      <p:ext uri="{BB962C8B-B14F-4D97-AF65-F5344CB8AC3E}">
        <p14:creationId xmlns:p14="http://schemas.microsoft.com/office/powerpoint/2010/main" val="22497897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745A86-D95B-6E47-A975-CAA82A9671C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B333CAD-BBBB-BE42-98D7-DFD14AA2C8E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CB053AF-EDE1-774A-B5ED-1E74D1031725}"/>
              </a:ext>
            </a:extLst>
          </p:cNvPr>
          <p:cNvSpPr>
            <a:spLocks noGrp="1"/>
          </p:cNvSpPr>
          <p:nvPr>
            <p:ph type="dt" sz="half" idx="10"/>
          </p:nvPr>
        </p:nvSpPr>
        <p:spPr/>
        <p:txBody>
          <a:bodyPr/>
          <a:lstStyle/>
          <a:p>
            <a:fld id="{4ECA95D4-0475-0243-9BCB-66ABD5BAE6A4}" type="datetimeFigureOut">
              <a:rPr lang="en-US" smtClean="0"/>
              <a:t>4/19/22</a:t>
            </a:fld>
            <a:endParaRPr lang="en-US"/>
          </a:p>
        </p:txBody>
      </p:sp>
      <p:sp>
        <p:nvSpPr>
          <p:cNvPr id="5" name="Footer Placeholder 4">
            <a:extLst>
              <a:ext uri="{FF2B5EF4-FFF2-40B4-BE49-F238E27FC236}">
                <a16:creationId xmlns:a16="http://schemas.microsoft.com/office/drawing/2014/main" id="{CF348E8F-67CD-B341-9C4C-64B7B53DB70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CED9B24-96D4-CE4D-B1F1-C2243ED37FD4}"/>
              </a:ext>
            </a:extLst>
          </p:cNvPr>
          <p:cNvSpPr>
            <a:spLocks noGrp="1"/>
          </p:cNvSpPr>
          <p:nvPr>
            <p:ph type="sldNum" sz="quarter" idx="12"/>
          </p:nvPr>
        </p:nvSpPr>
        <p:spPr/>
        <p:txBody>
          <a:bodyPr/>
          <a:lstStyle/>
          <a:p>
            <a:fld id="{D6F48B38-864B-D243-B6A5-646D011F79F2}" type="slidenum">
              <a:rPr lang="en-US" smtClean="0"/>
              <a:t>‹#›</a:t>
            </a:fld>
            <a:endParaRPr lang="en-US"/>
          </a:p>
        </p:txBody>
      </p:sp>
    </p:spTree>
    <p:extLst>
      <p:ext uri="{BB962C8B-B14F-4D97-AF65-F5344CB8AC3E}">
        <p14:creationId xmlns:p14="http://schemas.microsoft.com/office/powerpoint/2010/main" val="25970355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8E627F0-DB95-4642-9B69-5249A8C3980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182EEA5-B3F2-AE4A-B545-04C03A1FAF9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F256BDA-B07B-6748-8C1F-B916BBBF297F}"/>
              </a:ext>
            </a:extLst>
          </p:cNvPr>
          <p:cNvSpPr>
            <a:spLocks noGrp="1"/>
          </p:cNvSpPr>
          <p:nvPr>
            <p:ph type="dt" sz="half" idx="10"/>
          </p:nvPr>
        </p:nvSpPr>
        <p:spPr/>
        <p:txBody>
          <a:bodyPr/>
          <a:lstStyle/>
          <a:p>
            <a:fld id="{4ECA95D4-0475-0243-9BCB-66ABD5BAE6A4}" type="datetimeFigureOut">
              <a:rPr lang="en-US" smtClean="0"/>
              <a:t>4/19/22</a:t>
            </a:fld>
            <a:endParaRPr lang="en-US"/>
          </a:p>
        </p:txBody>
      </p:sp>
      <p:sp>
        <p:nvSpPr>
          <p:cNvPr id="5" name="Footer Placeholder 4">
            <a:extLst>
              <a:ext uri="{FF2B5EF4-FFF2-40B4-BE49-F238E27FC236}">
                <a16:creationId xmlns:a16="http://schemas.microsoft.com/office/drawing/2014/main" id="{EBB79B1D-4EF9-FE4B-8FA0-7ECE92D79F6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1753EC0-92A5-F84A-BC98-6E1E2A0D6892}"/>
              </a:ext>
            </a:extLst>
          </p:cNvPr>
          <p:cNvSpPr>
            <a:spLocks noGrp="1"/>
          </p:cNvSpPr>
          <p:nvPr>
            <p:ph type="sldNum" sz="quarter" idx="12"/>
          </p:nvPr>
        </p:nvSpPr>
        <p:spPr/>
        <p:txBody>
          <a:bodyPr/>
          <a:lstStyle/>
          <a:p>
            <a:fld id="{D6F48B38-864B-D243-B6A5-646D011F79F2}" type="slidenum">
              <a:rPr lang="en-US" smtClean="0"/>
              <a:t>‹#›</a:t>
            </a:fld>
            <a:endParaRPr lang="en-US"/>
          </a:p>
        </p:txBody>
      </p:sp>
    </p:spTree>
    <p:extLst>
      <p:ext uri="{BB962C8B-B14F-4D97-AF65-F5344CB8AC3E}">
        <p14:creationId xmlns:p14="http://schemas.microsoft.com/office/powerpoint/2010/main" val="7367062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43D7D8-BB2E-4044-B381-B33243FABC8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123CCA7-1E4F-5543-BB02-DA056D1CBFE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DD0DBD3-32D9-4D4A-876D-8162F774AE88}"/>
              </a:ext>
            </a:extLst>
          </p:cNvPr>
          <p:cNvSpPr>
            <a:spLocks noGrp="1"/>
          </p:cNvSpPr>
          <p:nvPr>
            <p:ph type="dt" sz="half" idx="10"/>
          </p:nvPr>
        </p:nvSpPr>
        <p:spPr/>
        <p:txBody>
          <a:bodyPr/>
          <a:lstStyle/>
          <a:p>
            <a:fld id="{4ECA95D4-0475-0243-9BCB-66ABD5BAE6A4}" type="datetimeFigureOut">
              <a:rPr lang="en-US" smtClean="0"/>
              <a:t>4/19/22</a:t>
            </a:fld>
            <a:endParaRPr lang="en-US"/>
          </a:p>
        </p:txBody>
      </p:sp>
      <p:sp>
        <p:nvSpPr>
          <p:cNvPr id="5" name="Footer Placeholder 4">
            <a:extLst>
              <a:ext uri="{FF2B5EF4-FFF2-40B4-BE49-F238E27FC236}">
                <a16:creationId xmlns:a16="http://schemas.microsoft.com/office/drawing/2014/main" id="{16C60114-81B7-8340-8EB8-A2F5EE16FD7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AD28B90-37E7-4048-B287-D44C56B1F3F1}"/>
              </a:ext>
            </a:extLst>
          </p:cNvPr>
          <p:cNvSpPr>
            <a:spLocks noGrp="1"/>
          </p:cNvSpPr>
          <p:nvPr>
            <p:ph type="sldNum" sz="quarter" idx="12"/>
          </p:nvPr>
        </p:nvSpPr>
        <p:spPr/>
        <p:txBody>
          <a:bodyPr/>
          <a:lstStyle/>
          <a:p>
            <a:fld id="{D6F48B38-864B-D243-B6A5-646D011F79F2}" type="slidenum">
              <a:rPr lang="en-US" smtClean="0"/>
              <a:t>‹#›</a:t>
            </a:fld>
            <a:endParaRPr lang="en-US"/>
          </a:p>
        </p:txBody>
      </p:sp>
    </p:spTree>
    <p:extLst>
      <p:ext uri="{BB962C8B-B14F-4D97-AF65-F5344CB8AC3E}">
        <p14:creationId xmlns:p14="http://schemas.microsoft.com/office/powerpoint/2010/main" val="41713876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0BABC-D41D-074E-8D21-322690E39D5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A45B7CB-0945-B34D-BF53-6D404C7DB93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7546E0A-8923-164D-A712-1E454C38E4C5}"/>
              </a:ext>
            </a:extLst>
          </p:cNvPr>
          <p:cNvSpPr>
            <a:spLocks noGrp="1"/>
          </p:cNvSpPr>
          <p:nvPr>
            <p:ph type="dt" sz="half" idx="10"/>
          </p:nvPr>
        </p:nvSpPr>
        <p:spPr/>
        <p:txBody>
          <a:bodyPr/>
          <a:lstStyle/>
          <a:p>
            <a:fld id="{4ECA95D4-0475-0243-9BCB-66ABD5BAE6A4}" type="datetimeFigureOut">
              <a:rPr lang="en-US" smtClean="0"/>
              <a:t>4/19/22</a:t>
            </a:fld>
            <a:endParaRPr lang="en-US"/>
          </a:p>
        </p:txBody>
      </p:sp>
      <p:sp>
        <p:nvSpPr>
          <p:cNvPr id="5" name="Footer Placeholder 4">
            <a:extLst>
              <a:ext uri="{FF2B5EF4-FFF2-40B4-BE49-F238E27FC236}">
                <a16:creationId xmlns:a16="http://schemas.microsoft.com/office/drawing/2014/main" id="{9989EE33-FB3F-3C48-954C-114667AB399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698B28C-FB6E-0344-A4B8-357E8F4124B5}"/>
              </a:ext>
            </a:extLst>
          </p:cNvPr>
          <p:cNvSpPr>
            <a:spLocks noGrp="1"/>
          </p:cNvSpPr>
          <p:nvPr>
            <p:ph type="sldNum" sz="quarter" idx="12"/>
          </p:nvPr>
        </p:nvSpPr>
        <p:spPr/>
        <p:txBody>
          <a:bodyPr/>
          <a:lstStyle/>
          <a:p>
            <a:fld id="{D6F48B38-864B-D243-B6A5-646D011F79F2}" type="slidenum">
              <a:rPr lang="en-US" smtClean="0"/>
              <a:t>‹#›</a:t>
            </a:fld>
            <a:endParaRPr lang="en-US"/>
          </a:p>
        </p:txBody>
      </p:sp>
    </p:spTree>
    <p:extLst>
      <p:ext uri="{BB962C8B-B14F-4D97-AF65-F5344CB8AC3E}">
        <p14:creationId xmlns:p14="http://schemas.microsoft.com/office/powerpoint/2010/main" val="39154520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F1649D-3322-1846-8836-B1707D584DB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7EF34D3-FB65-504D-BFB2-33CFBDE66FC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304A2C1-711B-0F49-B284-518540B483E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9F76F94-FE63-544F-915B-372271DC1877}"/>
              </a:ext>
            </a:extLst>
          </p:cNvPr>
          <p:cNvSpPr>
            <a:spLocks noGrp="1"/>
          </p:cNvSpPr>
          <p:nvPr>
            <p:ph type="dt" sz="half" idx="10"/>
          </p:nvPr>
        </p:nvSpPr>
        <p:spPr/>
        <p:txBody>
          <a:bodyPr/>
          <a:lstStyle/>
          <a:p>
            <a:fld id="{4ECA95D4-0475-0243-9BCB-66ABD5BAE6A4}" type="datetimeFigureOut">
              <a:rPr lang="en-US" smtClean="0"/>
              <a:t>4/19/22</a:t>
            </a:fld>
            <a:endParaRPr lang="en-US"/>
          </a:p>
        </p:txBody>
      </p:sp>
      <p:sp>
        <p:nvSpPr>
          <p:cNvPr id="6" name="Footer Placeholder 5">
            <a:extLst>
              <a:ext uri="{FF2B5EF4-FFF2-40B4-BE49-F238E27FC236}">
                <a16:creationId xmlns:a16="http://schemas.microsoft.com/office/drawing/2014/main" id="{D7068F24-72AF-634F-B618-15AADE996CF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B4CB97E-9A3D-6148-8103-74D6187F0C78}"/>
              </a:ext>
            </a:extLst>
          </p:cNvPr>
          <p:cNvSpPr>
            <a:spLocks noGrp="1"/>
          </p:cNvSpPr>
          <p:nvPr>
            <p:ph type="sldNum" sz="quarter" idx="12"/>
          </p:nvPr>
        </p:nvSpPr>
        <p:spPr/>
        <p:txBody>
          <a:bodyPr/>
          <a:lstStyle/>
          <a:p>
            <a:fld id="{D6F48B38-864B-D243-B6A5-646D011F79F2}" type="slidenum">
              <a:rPr lang="en-US" smtClean="0"/>
              <a:t>‹#›</a:t>
            </a:fld>
            <a:endParaRPr lang="en-US"/>
          </a:p>
        </p:txBody>
      </p:sp>
    </p:spTree>
    <p:extLst>
      <p:ext uri="{BB962C8B-B14F-4D97-AF65-F5344CB8AC3E}">
        <p14:creationId xmlns:p14="http://schemas.microsoft.com/office/powerpoint/2010/main" val="8182736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DB53F4-1BBE-FB44-92AA-BCFEABAB710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A9EFFE2-A523-934F-881C-E84E5CEAFAC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B33F0F0-3268-9D41-B863-CAF28D7A3EE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97B698A-1DAB-454C-95C7-E2DAA5BA431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2586B09-5D98-B248-B881-F3B90F9787A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02E1FE1-22C7-F145-9A41-920A23A42567}"/>
              </a:ext>
            </a:extLst>
          </p:cNvPr>
          <p:cNvSpPr>
            <a:spLocks noGrp="1"/>
          </p:cNvSpPr>
          <p:nvPr>
            <p:ph type="dt" sz="half" idx="10"/>
          </p:nvPr>
        </p:nvSpPr>
        <p:spPr/>
        <p:txBody>
          <a:bodyPr/>
          <a:lstStyle/>
          <a:p>
            <a:fld id="{4ECA95D4-0475-0243-9BCB-66ABD5BAE6A4}" type="datetimeFigureOut">
              <a:rPr lang="en-US" smtClean="0"/>
              <a:t>4/19/22</a:t>
            </a:fld>
            <a:endParaRPr lang="en-US"/>
          </a:p>
        </p:txBody>
      </p:sp>
      <p:sp>
        <p:nvSpPr>
          <p:cNvPr id="8" name="Footer Placeholder 7">
            <a:extLst>
              <a:ext uri="{FF2B5EF4-FFF2-40B4-BE49-F238E27FC236}">
                <a16:creationId xmlns:a16="http://schemas.microsoft.com/office/drawing/2014/main" id="{FCE2F003-40A7-0E40-91C5-607B8CF883A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43AF1F9-5DF0-814A-B0A4-A01F0A883AB0}"/>
              </a:ext>
            </a:extLst>
          </p:cNvPr>
          <p:cNvSpPr>
            <a:spLocks noGrp="1"/>
          </p:cNvSpPr>
          <p:nvPr>
            <p:ph type="sldNum" sz="quarter" idx="12"/>
          </p:nvPr>
        </p:nvSpPr>
        <p:spPr/>
        <p:txBody>
          <a:bodyPr/>
          <a:lstStyle/>
          <a:p>
            <a:fld id="{D6F48B38-864B-D243-B6A5-646D011F79F2}" type="slidenum">
              <a:rPr lang="en-US" smtClean="0"/>
              <a:t>‹#›</a:t>
            </a:fld>
            <a:endParaRPr lang="en-US"/>
          </a:p>
        </p:txBody>
      </p:sp>
    </p:spTree>
    <p:extLst>
      <p:ext uri="{BB962C8B-B14F-4D97-AF65-F5344CB8AC3E}">
        <p14:creationId xmlns:p14="http://schemas.microsoft.com/office/powerpoint/2010/main" val="19294421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9992CA-04A1-3A41-9FFF-4425DD16CBB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7645449-A48A-CB41-8DBD-A3138703741D}"/>
              </a:ext>
            </a:extLst>
          </p:cNvPr>
          <p:cNvSpPr>
            <a:spLocks noGrp="1"/>
          </p:cNvSpPr>
          <p:nvPr>
            <p:ph type="dt" sz="half" idx="10"/>
          </p:nvPr>
        </p:nvSpPr>
        <p:spPr/>
        <p:txBody>
          <a:bodyPr/>
          <a:lstStyle/>
          <a:p>
            <a:fld id="{4ECA95D4-0475-0243-9BCB-66ABD5BAE6A4}" type="datetimeFigureOut">
              <a:rPr lang="en-US" smtClean="0"/>
              <a:t>4/19/22</a:t>
            </a:fld>
            <a:endParaRPr lang="en-US"/>
          </a:p>
        </p:txBody>
      </p:sp>
      <p:sp>
        <p:nvSpPr>
          <p:cNvPr id="4" name="Footer Placeholder 3">
            <a:extLst>
              <a:ext uri="{FF2B5EF4-FFF2-40B4-BE49-F238E27FC236}">
                <a16:creationId xmlns:a16="http://schemas.microsoft.com/office/drawing/2014/main" id="{F1165CD0-119C-3B40-BD84-5F3CEC8CF68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29AC4A4-815D-6E4D-978F-7FF411BE4D74}"/>
              </a:ext>
            </a:extLst>
          </p:cNvPr>
          <p:cNvSpPr>
            <a:spLocks noGrp="1"/>
          </p:cNvSpPr>
          <p:nvPr>
            <p:ph type="sldNum" sz="quarter" idx="12"/>
          </p:nvPr>
        </p:nvSpPr>
        <p:spPr/>
        <p:txBody>
          <a:bodyPr/>
          <a:lstStyle/>
          <a:p>
            <a:fld id="{D6F48B38-864B-D243-B6A5-646D011F79F2}" type="slidenum">
              <a:rPr lang="en-US" smtClean="0"/>
              <a:t>‹#›</a:t>
            </a:fld>
            <a:endParaRPr lang="en-US"/>
          </a:p>
        </p:txBody>
      </p:sp>
    </p:spTree>
    <p:extLst>
      <p:ext uri="{BB962C8B-B14F-4D97-AF65-F5344CB8AC3E}">
        <p14:creationId xmlns:p14="http://schemas.microsoft.com/office/powerpoint/2010/main" val="10799116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0B84D26-2C73-9245-80F5-E8D764CC3F6D}"/>
              </a:ext>
            </a:extLst>
          </p:cNvPr>
          <p:cNvSpPr>
            <a:spLocks noGrp="1"/>
          </p:cNvSpPr>
          <p:nvPr>
            <p:ph type="dt" sz="half" idx="10"/>
          </p:nvPr>
        </p:nvSpPr>
        <p:spPr/>
        <p:txBody>
          <a:bodyPr/>
          <a:lstStyle/>
          <a:p>
            <a:fld id="{4ECA95D4-0475-0243-9BCB-66ABD5BAE6A4}" type="datetimeFigureOut">
              <a:rPr lang="en-US" smtClean="0"/>
              <a:t>4/19/22</a:t>
            </a:fld>
            <a:endParaRPr lang="en-US"/>
          </a:p>
        </p:txBody>
      </p:sp>
      <p:sp>
        <p:nvSpPr>
          <p:cNvPr id="3" name="Footer Placeholder 2">
            <a:extLst>
              <a:ext uri="{FF2B5EF4-FFF2-40B4-BE49-F238E27FC236}">
                <a16:creationId xmlns:a16="http://schemas.microsoft.com/office/drawing/2014/main" id="{72407A6F-0B8E-9B45-A46C-331CFE89B30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901B82A-004D-8542-8CA9-87635E9A9535}"/>
              </a:ext>
            </a:extLst>
          </p:cNvPr>
          <p:cNvSpPr>
            <a:spLocks noGrp="1"/>
          </p:cNvSpPr>
          <p:nvPr>
            <p:ph type="sldNum" sz="quarter" idx="12"/>
          </p:nvPr>
        </p:nvSpPr>
        <p:spPr/>
        <p:txBody>
          <a:bodyPr/>
          <a:lstStyle/>
          <a:p>
            <a:fld id="{D6F48B38-864B-D243-B6A5-646D011F79F2}" type="slidenum">
              <a:rPr lang="en-US" smtClean="0"/>
              <a:t>‹#›</a:t>
            </a:fld>
            <a:endParaRPr lang="en-US"/>
          </a:p>
        </p:txBody>
      </p:sp>
    </p:spTree>
    <p:extLst>
      <p:ext uri="{BB962C8B-B14F-4D97-AF65-F5344CB8AC3E}">
        <p14:creationId xmlns:p14="http://schemas.microsoft.com/office/powerpoint/2010/main" val="21982998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7F199-460F-3F4C-8411-7871DAD2A88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46B927C-2EE7-8449-B06C-0727B0E99AE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BDE50EB-EC1E-984E-AFAA-21094487A0E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90B8BD3-B6FC-304F-8F38-AB59E4848267}"/>
              </a:ext>
            </a:extLst>
          </p:cNvPr>
          <p:cNvSpPr>
            <a:spLocks noGrp="1"/>
          </p:cNvSpPr>
          <p:nvPr>
            <p:ph type="dt" sz="half" idx="10"/>
          </p:nvPr>
        </p:nvSpPr>
        <p:spPr/>
        <p:txBody>
          <a:bodyPr/>
          <a:lstStyle/>
          <a:p>
            <a:fld id="{4ECA95D4-0475-0243-9BCB-66ABD5BAE6A4}" type="datetimeFigureOut">
              <a:rPr lang="en-US" smtClean="0"/>
              <a:t>4/19/22</a:t>
            </a:fld>
            <a:endParaRPr lang="en-US"/>
          </a:p>
        </p:txBody>
      </p:sp>
      <p:sp>
        <p:nvSpPr>
          <p:cNvPr id="6" name="Footer Placeholder 5">
            <a:extLst>
              <a:ext uri="{FF2B5EF4-FFF2-40B4-BE49-F238E27FC236}">
                <a16:creationId xmlns:a16="http://schemas.microsoft.com/office/drawing/2014/main" id="{6027A377-AC64-894E-BB98-8095401692F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598923F-91A9-784A-98A4-7EAB00E35B62}"/>
              </a:ext>
            </a:extLst>
          </p:cNvPr>
          <p:cNvSpPr>
            <a:spLocks noGrp="1"/>
          </p:cNvSpPr>
          <p:nvPr>
            <p:ph type="sldNum" sz="quarter" idx="12"/>
          </p:nvPr>
        </p:nvSpPr>
        <p:spPr/>
        <p:txBody>
          <a:bodyPr/>
          <a:lstStyle/>
          <a:p>
            <a:fld id="{D6F48B38-864B-D243-B6A5-646D011F79F2}" type="slidenum">
              <a:rPr lang="en-US" smtClean="0"/>
              <a:t>‹#›</a:t>
            </a:fld>
            <a:endParaRPr lang="en-US"/>
          </a:p>
        </p:txBody>
      </p:sp>
    </p:spTree>
    <p:extLst>
      <p:ext uri="{BB962C8B-B14F-4D97-AF65-F5344CB8AC3E}">
        <p14:creationId xmlns:p14="http://schemas.microsoft.com/office/powerpoint/2010/main" val="947258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7CE449-58BA-5046-8D37-FB798C0A047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C03AB82-4793-F540-B1B4-2CB0948E8F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B763EA8-3D30-734E-A648-6B7E3132F20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7E97C69-7D57-ED45-9C48-ACE162FDC747}"/>
              </a:ext>
            </a:extLst>
          </p:cNvPr>
          <p:cNvSpPr>
            <a:spLocks noGrp="1"/>
          </p:cNvSpPr>
          <p:nvPr>
            <p:ph type="dt" sz="half" idx="10"/>
          </p:nvPr>
        </p:nvSpPr>
        <p:spPr/>
        <p:txBody>
          <a:bodyPr/>
          <a:lstStyle/>
          <a:p>
            <a:fld id="{4ECA95D4-0475-0243-9BCB-66ABD5BAE6A4}" type="datetimeFigureOut">
              <a:rPr lang="en-US" smtClean="0"/>
              <a:t>4/19/22</a:t>
            </a:fld>
            <a:endParaRPr lang="en-US"/>
          </a:p>
        </p:txBody>
      </p:sp>
      <p:sp>
        <p:nvSpPr>
          <p:cNvPr id="6" name="Footer Placeholder 5">
            <a:extLst>
              <a:ext uri="{FF2B5EF4-FFF2-40B4-BE49-F238E27FC236}">
                <a16:creationId xmlns:a16="http://schemas.microsoft.com/office/drawing/2014/main" id="{40BC987E-8070-404E-B749-D842F68DB16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93D5C22-EEA6-3F42-A4FA-538B6021436F}"/>
              </a:ext>
            </a:extLst>
          </p:cNvPr>
          <p:cNvSpPr>
            <a:spLocks noGrp="1"/>
          </p:cNvSpPr>
          <p:nvPr>
            <p:ph type="sldNum" sz="quarter" idx="12"/>
          </p:nvPr>
        </p:nvSpPr>
        <p:spPr/>
        <p:txBody>
          <a:bodyPr/>
          <a:lstStyle/>
          <a:p>
            <a:fld id="{D6F48B38-864B-D243-B6A5-646D011F79F2}" type="slidenum">
              <a:rPr lang="en-US" smtClean="0"/>
              <a:t>‹#›</a:t>
            </a:fld>
            <a:endParaRPr lang="en-US"/>
          </a:p>
        </p:txBody>
      </p:sp>
    </p:spTree>
    <p:extLst>
      <p:ext uri="{BB962C8B-B14F-4D97-AF65-F5344CB8AC3E}">
        <p14:creationId xmlns:p14="http://schemas.microsoft.com/office/powerpoint/2010/main" val="7233369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FBA9B63-9057-194E-A67E-3A338A55281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691DF33-5953-2C44-84B2-0C4599DD33B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2CD33B-6487-BB4B-B2EE-50B8C1B51CB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ECA95D4-0475-0243-9BCB-66ABD5BAE6A4}" type="datetimeFigureOut">
              <a:rPr lang="en-US" smtClean="0"/>
              <a:t>4/19/22</a:t>
            </a:fld>
            <a:endParaRPr lang="en-US"/>
          </a:p>
        </p:txBody>
      </p:sp>
      <p:sp>
        <p:nvSpPr>
          <p:cNvPr id="5" name="Footer Placeholder 4">
            <a:extLst>
              <a:ext uri="{FF2B5EF4-FFF2-40B4-BE49-F238E27FC236}">
                <a16:creationId xmlns:a16="http://schemas.microsoft.com/office/drawing/2014/main" id="{D557AEBC-D048-4147-86B6-CB16FDD5B45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E4DD507-14A4-FB42-A184-732EDB77898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6F48B38-864B-D243-B6A5-646D011F79F2}" type="slidenum">
              <a:rPr lang="en-US" smtClean="0"/>
              <a:t>‹#›</a:t>
            </a:fld>
            <a:endParaRPr lang="en-US"/>
          </a:p>
        </p:txBody>
      </p:sp>
    </p:spTree>
    <p:extLst>
      <p:ext uri="{BB962C8B-B14F-4D97-AF65-F5344CB8AC3E}">
        <p14:creationId xmlns:p14="http://schemas.microsoft.com/office/powerpoint/2010/main" val="46033594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6.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customXml" Target="../ink/ink2.xml"/><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936077E-61F1-F148-AC6E-6DDDC1AFD828}"/>
              </a:ext>
            </a:extLst>
          </p:cNvPr>
          <p:cNvSpPr>
            <a:spLocks noGrp="1"/>
          </p:cNvSpPr>
          <p:nvPr>
            <p:ph type="ctrTitle"/>
          </p:nvPr>
        </p:nvSpPr>
        <p:spPr/>
        <p:txBody>
          <a:bodyPr/>
          <a:lstStyle/>
          <a:p>
            <a:r>
              <a:rPr lang="en-US" dirty="0"/>
              <a:t>ANALYZING GAZEPOINT DATA</a:t>
            </a:r>
            <a:br>
              <a:rPr lang="en-US" dirty="0"/>
            </a:br>
            <a:r>
              <a:rPr lang="en-US" sz="1800" dirty="0"/>
              <a:t>BBSN 5022: Eye Tracking Methods and Dynamic Data Analysis</a:t>
            </a:r>
            <a:endParaRPr lang="en-US" dirty="0"/>
          </a:p>
        </p:txBody>
      </p:sp>
    </p:spTree>
    <p:extLst>
      <p:ext uri="{BB962C8B-B14F-4D97-AF65-F5344CB8AC3E}">
        <p14:creationId xmlns:p14="http://schemas.microsoft.com/office/powerpoint/2010/main" val="31723020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D3631E1-4737-A931-00C8-A71ED1CEF188}"/>
              </a:ext>
            </a:extLst>
          </p:cNvPr>
          <p:cNvSpPr>
            <a:spLocks noGrp="1"/>
          </p:cNvSpPr>
          <p:nvPr>
            <p:ph type="title"/>
          </p:nvPr>
        </p:nvSpPr>
        <p:spPr>
          <a:xfrm>
            <a:off x="838200" y="2537618"/>
            <a:ext cx="10515600" cy="1325563"/>
          </a:xfrm>
        </p:spPr>
        <p:txBody>
          <a:bodyPr/>
          <a:lstStyle/>
          <a:p>
            <a:pPr algn="ctr"/>
            <a:r>
              <a:rPr lang="en-US" dirty="0"/>
              <a:t>Cleaning Raw Data from </a:t>
            </a:r>
            <a:r>
              <a:rPr lang="en-US" dirty="0" err="1"/>
              <a:t>Gazepoint</a:t>
            </a:r>
            <a:endParaRPr lang="en-US" dirty="0"/>
          </a:p>
        </p:txBody>
      </p:sp>
    </p:spTree>
    <p:extLst>
      <p:ext uri="{BB962C8B-B14F-4D97-AF65-F5344CB8AC3E}">
        <p14:creationId xmlns:p14="http://schemas.microsoft.com/office/powerpoint/2010/main" val="33055923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5943CB-530E-3F40-8834-7E89B7B2BB13}"/>
              </a:ext>
            </a:extLst>
          </p:cNvPr>
          <p:cNvSpPr>
            <a:spLocks noGrp="1"/>
          </p:cNvSpPr>
          <p:nvPr>
            <p:ph type="title"/>
          </p:nvPr>
        </p:nvSpPr>
        <p:spPr>
          <a:xfrm>
            <a:off x="838200" y="2233682"/>
            <a:ext cx="10515600" cy="1325563"/>
          </a:xfrm>
        </p:spPr>
        <p:txBody>
          <a:bodyPr/>
          <a:lstStyle/>
          <a:p>
            <a:pPr algn="ctr"/>
            <a:r>
              <a:rPr lang="en-US" dirty="0"/>
              <a:t>Analyzing the Data using ANOVAs</a:t>
            </a:r>
          </a:p>
        </p:txBody>
      </p:sp>
    </p:spTree>
    <p:extLst>
      <p:ext uri="{BB962C8B-B14F-4D97-AF65-F5344CB8AC3E}">
        <p14:creationId xmlns:p14="http://schemas.microsoft.com/office/powerpoint/2010/main" val="16422062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E17D98-2E34-BC40-8BC0-13782BD5A073}"/>
              </a:ext>
            </a:extLst>
          </p:cNvPr>
          <p:cNvSpPr>
            <a:spLocks noGrp="1"/>
          </p:cNvSpPr>
          <p:nvPr>
            <p:ph type="title"/>
          </p:nvPr>
        </p:nvSpPr>
        <p:spPr>
          <a:xfrm>
            <a:off x="1388209" y="5554639"/>
            <a:ext cx="9654076" cy="982473"/>
          </a:xfrm>
        </p:spPr>
        <p:txBody>
          <a:bodyPr>
            <a:normAutofit/>
          </a:bodyPr>
          <a:lstStyle/>
          <a:p>
            <a:r>
              <a:rPr lang="en-US" sz="4000">
                <a:solidFill>
                  <a:srgbClr val="FFFFFF"/>
                </a:solidFill>
              </a:rPr>
              <a:t>INTRODUCTION</a:t>
            </a:r>
          </a:p>
        </p:txBody>
      </p:sp>
      <p:sp>
        <p:nvSpPr>
          <p:cNvPr id="36" name="Content Placeholder 2">
            <a:extLst>
              <a:ext uri="{FF2B5EF4-FFF2-40B4-BE49-F238E27FC236}">
                <a16:creationId xmlns:a16="http://schemas.microsoft.com/office/drawing/2014/main" id="{7774B398-D76C-8546-867E-53BD82819321}"/>
              </a:ext>
            </a:extLst>
          </p:cNvPr>
          <p:cNvSpPr>
            <a:spLocks noGrp="1"/>
          </p:cNvSpPr>
          <p:nvPr>
            <p:ph idx="1"/>
          </p:nvPr>
        </p:nvSpPr>
        <p:spPr>
          <a:xfrm>
            <a:off x="1388210" y="824249"/>
            <a:ext cx="9654076" cy="3837904"/>
          </a:xfrm>
        </p:spPr>
        <p:txBody>
          <a:bodyPr anchor="ctr">
            <a:normAutofit/>
          </a:bodyPr>
          <a:lstStyle/>
          <a:p>
            <a:r>
              <a:rPr lang="en-US" sz="2000" dirty="0"/>
              <a:t>Used to evaluate whether the mean on a particular measure (dependent variable- DV) differs between two or more groups. </a:t>
            </a:r>
          </a:p>
          <a:p>
            <a:r>
              <a:rPr lang="en-US" sz="2000" dirty="0"/>
              <a:t>Factor = Independent Variable (IV) </a:t>
            </a:r>
          </a:p>
          <a:p>
            <a:r>
              <a:rPr lang="en-US" sz="2000" dirty="0">
                <a:sym typeface="Wingdings" pitchFamily="2" charset="2"/>
              </a:rPr>
              <a:t>L</a:t>
            </a:r>
            <a:r>
              <a:rPr lang="en-US" sz="2000" dirty="0"/>
              <a:t>evels = groups involved in an IV</a:t>
            </a:r>
          </a:p>
          <a:p>
            <a:r>
              <a:rPr lang="en-US" sz="2000" dirty="0"/>
              <a:t>For example:</a:t>
            </a:r>
          </a:p>
          <a:p>
            <a:pPr lvl="1"/>
            <a:r>
              <a:rPr lang="en-US" sz="2000" dirty="0"/>
              <a:t>Difficulty of stimulus = IV</a:t>
            </a:r>
          </a:p>
          <a:p>
            <a:pPr lvl="1"/>
            <a:r>
              <a:rPr lang="en-US" sz="2000" dirty="0"/>
              <a:t>The different difficulties (100%, 90%, 80%, 70%) = levels</a:t>
            </a:r>
          </a:p>
          <a:p>
            <a:r>
              <a:rPr lang="en-US" sz="2000" dirty="0"/>
              <a:t>IV should be categorical, DV continuous </a:t>
            </a:r>
          </a:p>
          <a:p>
            <a:endParaRPr lang="en-US" sz="2000" dirty="0"/>
          </a:p>
        </p:txBody>
      </p:sp>
    </p:spTree>
    <p:extLst>
      <p:ext uri="{BB962C8B-B14F-4D97-AF65-F5344CB8AC3E}">
        <p14:creationId xmlns:p14="http://schemas.microsoft.com/office/powerpoint/2010/main" val="12022859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A709D9FA-72E0-4267-A04C-D3058954F3A1}"/>
              </a:ext>
            </a:extLst>
          </p:cNvPr>
          <p:cNvPicPr>
            <a:picLocks noChangeAspect="1"/>
          </p:cNvPicPr>
          <p:nvPr/>
        </p:nvPicPr>
        <p:blipFill rotWithShape="1">
          <a:blip r:embed="rId2">
            <a:duotone>
              <a:schemeClr val="bg2">
                <a:shade val="45000"/>
                <a:satMod val="135000"/>
              </a:schemeClr>
              <a:prstClr val="white"/>
            </a:duotone>
          </a:blip>
          <a:srcRect t="15730"/>
          <a:stretch/>
        </p:blipFill>
        <p:spPr>
          <a:xfrm>
            <a:off x="20" y="10"/>
            <a:ext cx="12191980" cy="6857990"/>
          </a:xfrm>
          <a:prstGeom prst="rect">
            <a:avLst/>
          </a:prstGeom>
        </p:spPr>
      </p:pic>
      <p:sp>
        <p:nvSpPr>
          <p:cNvPr id="2" name="Title 1">
            <a:extLst>
              <a:ext uri="{FF2B5EF4-FFF2-40B4-BE49-F238E27FC236}">
                <a16:creationId xmlns:a16="http://schemas.microsoft.com/office/drawing/2014/main" id="{4B6248B7-B9AB-B044-8575-9E8A82E03FBD}"/>
              </a:ext>
            </a:extLst>
          </p:cNvPr>
          <p:cNvSpPr>
            <a:spLocks noGrp="1"/>
          </p:cNvSpPr>
          <p:nvPr>
            <p:ph type="title"/>
          </p:nvPr>
        </p:nvSpPr>
        <p:spPr>
          <a:xfrm>
            <a:off x="838200" y="365125"/>
            <a:ext cx="10515600" cy="1325563"/>
          </a:xfrm>
        </p:spPr>
        <p:txBody>
          <a:bodyPr>
            <a:normAutofit/>
          </a:bodyPr>
          <a:lstStyle/>
          <a:p>
            <a:r>
              <a:rPr lang="en-US"/>
              <a:t>TYPES OF ANOVA</a:t>
            </a:r>
          </a:p>
        </p:txBody>
      </p:sp>
      <p:graphicFrame>
        <p:nvGraphicFramePr>
          <p:cNvPr id="20" name="Content Placeholder 2">
            <a:extLst>
              <a:ext uri="{FF2B5EF4-FFF2-40B4-BE49-F238E27FC236}">
                <a16:creationId xmlns:a16="http://schemas.microsoft.com/office/drawing/2014/main" id="{46552EAE-DF0B-41C0-B4F6-C1328CCE3CEF}"/>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073932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11AB17-D86E-3F46-BC49-D16DE2B5437E}"/>
              </a:ext>
            </a:extLst>
          </p:cNvPr>
          <p:cNvSpPr>
            <a:spLocks noGrp="1"/>
          </p:cNvSpPr>
          <p:nvPr>
            <p:ph type="title"/>
          </p:nvPr>
        </p:nvSpPr>
        <p:spPr>
          <a:xfrm>
            <a:off x="1371599" y="294538"/>
            <a:ext cx="9895951" cy="1033669"/>
          </a:xfrm>
        </p:spPr>
        <p:txBody>
          <a:bodyPr>
            <a:normAutofit/>
          </a:bodyPr>
          <a:lstStyle/>
          <a:p>
            <a:r>
              <a:rPr lang="en-US" sz="4000">
                <a:solidFill>
                  <a:srgbClr val="FFFFFF"/>
                </a:solidFill>
              </a:rPr>
              <a:t>WHAT IS REPEATED MEASURES ANOVA?</a:t>
            </a:r>
          </a:p>
        </p:txBody>
      </p:sp>
      <p:sp>
        <p:nvSpPr>
          <p:cNvPr id="3" name="Content Placeholder 2">
            <a:extLst>
              <a:ext uri="{FF2B5EF4-FFF2-40B4-BE49-F238E27FC236}">
                <a16:creationId xmlns:a16="http://schemas.microsoft.com/office/drawing/2014/main" id="{B841F580-41F1-2E4A-9C43-1E1BE4DBC538}"/>
              </a:ext>
            </a:extLst>
          </p:cNvPr>
          <p:cNvSpPr>
            <a:spLocks noGrp="1"/>
          </p:cNvSpPr>
          <p:nvPr>
            <p:ph idx="1"/>
          </p:nvPr>
        </p:nvSpPr>
        <p:spPr>
          <a:xfrm>
            <a:off x="1371599" y="2318197"/>
            <a:ext cx="9724031" cy="3683358"/>
          </a:xfrm>
        </p:spPr>
        <p:txBody>
          <a:bodyPr anchor="ctr">
            <a:normAutofit/>
          </a:bodyPr>
          <a:lstStyle/>
          <a:p>
            <a:pPr marL="0" indent="0">
              <a:buNone/>
            </a:pPr>
            <a:r>
              <a:rPr lang="en-US" sz="2000" dirty="0"/>
              <a:t>If a set of measurements are more correlated than we would expect by chance, we must account for this correlation. We can say that these measurements come from the same ‘subject’ (in psychological terminology), or that this measure was ‘repeated’ (Cardinal and Aitken, 2006). </a:t>
            </a:r>
          </a:p>
          <a:p>
            <a:endParaRPr lang="en-US" sz="2000" dirty="0"/>
          </a:p>
        </p:txBody>
      </p:sp>
    </p:spTree>
    <p:extLst>
      <p:ext uri="{BB962C8B-B14F-4D97-AF65-F5344CB8AC3E}">
        <p14:creationId xmlns:p14="http://schemas.microsoft.com/office/powerpoint/2010/main" val="36164555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21EB63-6BAA-4547-A7AB-66249DC92FBE}"/>
              </a:ext>
            </a:extLst>
          </p:cNvPr>
          <p:cNvSpPr>
            <a:spLocks noGrp="1"/>
          </p:cNvSpPr>
          <p:nvPr>
            <p:ph type="title"/>
          </p:nvPr>
        </p:nvSpPr>
        <p:spPr>
          <a:xfrm>
            <a:off x="466722" y="586855"/>
            <a:ext cx="3201366" cy="3387497"/>
          </a:xfrm>
        </p:spPr>
        <p:txBody>
          <a:bodyPr anchor="b">
            <a:normAutofit/>
          </a:bodyPr>
          <a:lstStyle/>
          <a:p>
            <a:pPr algn="r"/>
            <a:r>
              <a:rPr lang="en-US" sz="4000" dirty="0">
                <a:solidFill>
                  <a:srgbClr val="FFFFFF"/>
                </a:solidFill>
              </a:rPr>
              <a:t>Degrees of Freedom </a:t>
            </a:r>
          </a:p>
        </p:txBody>
      </p:sp>
      <p:sp>
        <p:nvSpPr>
          <p:cNvPr id="3" name="Content Placeholder 2">
            <a:extLst>
              <a:ext uri="{FF2B5EF4-FFF2-40B4-BE49-F238E27FC236}">
                <a16:creationId xmlns:a16="http://schemas.microsoft.com/office/drawing/2014/main" id="{FD87DC8A-ABF7-5B47-B548-5B48AA7D0510}"/>
              </a:ext>
            </a:extLst>
          </p:cNvPr>
          <p:cNvSpPr>
            <a:spLocks noGrp="1"/>
          </p:cNvSpPr>
          <p:nvPr>
            <p:ph idx="1"/>
          </p:nvPr>
        </p:nvSpPr>
        <p:spPr>
          <a:xfrm>
            <a:off x="4810259" y="649480"/>
            <a:ext cx="6555347" cy="5546047"/>
          </a:xfrm>
        </p:spPr>
        <p:txBody>
          <a:bodyPr anchor="ctr">
            <a:normAutofit/>
          </a:bodyPr>
          <a:lstStyle/>
          <a:p>
            <a:r>
              <a:rPr lang="en-US" sz="2000" dirty="0"/>
              <a:t>In statistics, the degrees of freedom (df) indicate the number of independent values that can vary in an analysis without breaking any constraints.</a:t>
            </a:r>
          </a:p>
          <a:p>
            <a:r>
              <a:rPr lang="en-US" sz="2000" dirty="0"/>
              <a:t>There are three numbers with an average of 10: 9, 12, x. What is the value of x?</a:t>
            </a:r>
          </a:p>
          <a:p>
            <a:r>
              <a:rPr lang="en-US" sz="2000" dirty="0"/>
              <a:t>Formula = n-1 </a:t>
            </a:r>
          </a:p>
          <a:p>
            <a:r>
              <a:rPr lang="en-US" sz="2000" dirty="0"/>
              <a:t>In independent samples ANOVA: </a:t>
            </a:r>
          </a:p>
          <a:p>
            <a:pPr lvl="1"/>
            <a:r>
              <a:rPr lang="en-US" sz="2000" dirty="0"/>
              <a:t>Subjects in different groups are ‘independent’ of each other. </a:t>
            </a:r>
          </a:p>
          <a:p>
            <a:pPr lvl="1"/>
            <a:r>
              <a:rPr lang="en-US" sz="2000" dirty="0"/>
              <a:t>Total df is the sum of df for each group. If there are k groups with total N subjects, then total df = N-k </a:t>
            </a:r>
          </a:p>
          <a:p>
            <a:r>
              <a:rPr lang="en-US" sz="2000" dirty="0"/>
              <a:t>In repeated measures ANOVA: </a:t>
            </a:r>
          </a:p>
          <a:p>
            <a:pPr lvl="1"/>
            <a:r>
              <a:rPr lang="en-US" sz="2000" dirty="0"/>
              <a:t>The samples are related to each other, so the total degrees of freedom = degrees of freedom of one group = n-1. </a:t>
            </a:r>
          </a:p>
          <a:p>
            <a:endParaRPr lang="en-US" sz="2000" dirty="0"/>
          </a:p>
        </p:txBody>
      </p:sp>
    </p:spTree>
    <p:extLst>
      <p:ext uri="{BB962C8B-B14F-4D97-AF65-F5344CB8AC3E}">
        <p14:creationId xmlns:p14="http://schemas.microsoft.com/office/powerpoint/2010/main" val="18168059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DED756-F14E-734F-9DE5-7AFC152691E6}"/>
              </a:ext>
            </a:extLst>
          </p:cNvPr>
          <p:cNvSpPr>
            <a:spLocks noGrp="1"/>
          </p:cNvSpPr>
          <p:nvPr>
            <p:ph type="title"/>
          </p:nvPr>
        </p:nvSpPr>
        <p:spPr>
          <a:xfrm>
            <a:off x="1388209" y="5554639"/>
            <a:ext cx="9654076" cy="982473"/>
          </a:xfrm>
        </p:spPr>
        <p:txBody>
          <a:bodyPr>
            <a:normAutofit/>
          </a:bodyPr>
          <a:lstStyle/>
          <a:p>
            <a:r>
              <a:rPr lang="en-US" sz="4000" dirty="0">
                <a:solidFill>
                  <a:srgbClr val="FFFFFF"/>
                </a:solidFill>
              </a:rPr>
              <a:t>SPHERICITY</a:t>
            </a:r>
          </a:p>
        </p:txBody>
      </p:sp>
      <p:sp>
        <p:nvSpPr>
          <p:cNvPr id="3" name="Content Placeholder 2">
            <a:extLst>
              <a:ext uri="{FF2B5EF4-FFF2-40B4-BE49-F238E27FC236}">
                <a16:creationId xmlns:a16="http://schemas.microsoft.com/office/drawing/2014/main" id="{7142C9EE-1F62-2D44-9596-87971A44D751}"/>
              </a:ext>
            </a:extLst>
          </p:cNvPr>
          <p:cNvSpPr>
            <a:spLocks noGrp="1"/>
          </p:cNvSpPr>
          <p:nvPr>
            <p:ph idx="1"/>
          </p:nvPr>
        </p:nvSpPr>
        <p:spPr>
          <a:xfrm>
            <a:off x="1388210" y="824249"/>
            <a:ext cx="9654076" cy="3837904"/>
          </a:xfrm>
        </p:spPr>
        <p:txBody>
          <a:bodyPr anchor="ctr">
            <a:normAutofit/>
          </a:bodyPr>
          <a:lstStyle/>
          <a:p>
            <a:r>
              <a:rPr lang="en-US" sz="1800" dirty="0"/>
              <a:t>Homogeneity of variance of different scores.</a:t>
            </a:r>
          </a:p>
          <a:p>
            <a:r>
              <a:rPr lang="en-US" sz="1800" dirty="0"/>
              <a:t>Suppose we test 5 subjects at three levels of A. </a:t>
            </a:r>
          </a:p>
          <a:p>
            <a:pPr lvl="1"/>
            <a:r>
              <a:rPr lang="en-US" sz="1800" dirty="0"/>
              <a:t>We can therefore calculate three sets of difference scores (A3 – A2), (A2 – A1), and (A3 – A1), for each subject. </a:t>
            </a:r>
          </a:p>
          <a:p>
            <a:pPr lvl="1"/>
            <a:r>
              <a:rPr lang="en-US" sz="1800" dirty="0"/>
              <a:t>Sphericity is the assumption that the variances of these difference scores are the same. </a:t>
            </a:r>
          </a:p>
          <a:p>
            <a:r>
              <a:rPr lang="en-US" sz="1800" dirty="0"/>
              <a:t>If this assumption is violated, Type I error rates will be inflated (if the null hypothesis is true, you will get too many results that you will declare ‘significant’ than you should). </a:t>
            </a:r>
          </a:p>
          <a:p>
            <a:r>
              <a:rPr lang="en-US" sz="1800" dirty="0"/>
              <a:t>Mauchly’s test of sphericity checks for this. A significant Mauchly’s test means that the assumption is likely to have been violated. </a:t>
            </a:r>
          </a:p>
          <a:p>
            <a:endParaRPr lang="en-US" sz="2000" dirty="0"/>
          </a:p>
        </p:txBody>
      </p:sp>
    </p:spTree>
    <p:extLst>
      <p:ext uri="{BB962C8B-B14F-4D97-AF65-F5344CB8AC3E}">
        <p14:creationId xmlns:p14="http://schemas.microsoft.com/office/powerpoint/2010/main" val="4103611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A6A291-386D-3C44-8949-6368BDBFCABF}"/>
              </a:ext>
            </a:extLst>
          </p:cNvPr>
          <p:cNvSpPr>
            <a:spLocks noGrp="1"/>
          </p:cNvSpPr>
          <p:nvPr>
            <p:ph type="title"/>
          </p:nvPr>
        </p:nvSpPr>
        <p:spPr/>
        <p:txBody>
          <a:bodyPr/>
          <a:lstStyle/>
          <a:p>
            <a:r>
              <a:rPr lang="en-US" dirty="0"/>
              <a:t>INSTALLING SPSS</a:t>
            </a:r>
          </a:p>
        </p:txBody>
      </p:sp>
      <p:pic>
        <p:nvPicPr>
          <p:cNvPr id="5" name="Content Placeholder 4">
            <a:extLst>
              <a:ext uri="{FF2B5EF4-FFF2-40B4-BE49-F238E27FC236}">
                <a16:creationId xmlns:a16="http://schemas.microsoft.com/office/drawing/2014/main" id="{AACC1A9A-F468-4D47-88F9-185708FB5461}"/>
              </a:ext>
            </a:extLst>
          </p:cNvPr>
          <p:cNvPicPr>
            <a:picLocks noGrp="1" noChangeAspect="1"/>
          </p:cNvPicPr>
          <p:nvPr>
            <p:ph idx="1"/>
          </p:nvPr>
        </p:nvPicPr>
        <p:blipFill>
          <a:blip r:embed="rId2"/>
          <a:stretch>
            <a:fillRect/>
          </a:stretch>
        </p:blipFill>
        <p:spPr>
          <a:xfrm>
            <a:off x="838200" y="2157388"/>
            <a:ext cx="10515600" cy="2796857"/>
          </a:xfrm>
        </p:spPr>
      </p:pic>
      <p:sp>
        <p:nvSpPr>
          <p:cNvPr id="8" name="Rectangle 7">
            <a:extLst>
              <a:ext uri="{FF2B5EF4-FFF2-40B4-BE49-F238E27FC236}">
                <a16:creationId xmlns:a16="http://schemas.microsoft.com/office/drawing/2014/main" id="{A2775202-2FDC-7448-AF21-A6A13F11ACC6}"/>
              </a:ext>
            </a:extLst>
          </p:cNvPr>
          <p:cNvSpPr/>
          <p:nvPr/>
        </p:nvSpPr>
        <p:spPr>
          <a:xfrm>
            <a:off x="5556738" y="2883877"/>
            <a:ext cx="1488831" cy="54512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3">
            <p14:nvContentPartPr>
              <p14:cNvPr id="10" name="Ink 9">
                <a:extLst>
                  <a:ext uri="{FF2B5EF4-FFF2-40B4-BE49-F238E27FC236}">
                    <a16:creationId xmlns:a16="http://schemas.microsoft.com/office/drawing/2014/main" id="{E350931B-E613-3B44-A2C8-E5ADB7CDBC2E}"/>
                  </a:ext>
                </a:extLst>
              </p14:cNvPr>
              <p14:cNvContentPartPr/>
              <p14:nvPr/>
            </p14:nvContentPartPr>
            <p14:xfrm>
              <a:off x="3137563" y="3927787"/>
              <a:ext cx="764280" cy="17280"/>
            </p14:xfrm>
          </p:contentPart>
        </mc:Choice>
        <mc:Fallback xmlns="">
          <p:pic>
            <p:nvPicPr>
              <p:cNvPr id="10" name="Ink 9">
                <a:extLst>
                  <a:ext uri="{FF2B5EF4-FFF2-40B4-BE49-F238E27FC236}">
                    <a16:creationId xmlns:a16="http://schemas.microsoft.com/office/drawing/2014/main" id="{E350931B-E613-3B44-A2C8-E5ADB7CDBC2E}"/>
                  </a:ext>
                </a:extLst>
              </p:cNvPr>
              <p:cNvPicPr/>
              <p:nvPr/>
            </p:nvPicPr>
            <p:blipFill>
              <a:blip r:embed="rId4"/>
              <a:stretch>
                <a:fillRect/>
              </a:stretch>
            </p:blipFill>
            <p:spPr>
              <a:xfrm>
                <a:off x="3074923" y="3864787"/>
                <a:ext cx="889920" cy="1429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1" name="Ink 10">
                <a:extLst>
                  <a:ext uri="{FF2B5EF4-FFF2-40B4-BE49-F238E27FC236}">
                    <a16:creationId xmlns:a16="http://schemas.microsoft.com/office/drawing/2014/main" id="{33AABB0E-D671-0D4F-88DA-184E51781D9B}"/>
                  </a:ext>
                </a:extLst>
              </p14:cNvPr>
              <p14:cNvContentPartPr/>
              <p14:nvPr/>
            </p14:nvContentPartPr>
            <p14:xfrm>
              <a:off x="2788723" y="4353667"/>
              <a:ext cx="825120" cy="16560"/>
            </p14:xfrm>
          </p:contentPart>
        </mc:Choice>
        <mc:Fallback xmlns="">
          <p:pic>
            <p:nvPicPr>
              <p:cNvPr id="11" name="Ink 10">
                <a:extLst>
                  <a:ext uri="{FF2B5EF4-FFF2-40B4-BE49-F238E27FC236}">
                    <a16:creationId xmlns:a16="http://schemas.microsoft.com/office/drawing/2014/main" id="{33AABB0E-D671-0D4F-88DA-184E51781D9B}"/>
                  </a:ext>
                </a:extLst>
              </p:cNvPr>
              <p:cNvPicPr/>
              <p:nvPr/>
            </p:nvPicPr>
            <p:blipFill>
              <a:blip r:embed="rId6"/>
              <a:stretch>
                <a:fillRect/>
              </a:stretch>
            </p:blipFill>
            <p:spPr>
              <a:xfrm>
                <a:off x="2725723" y="4291027"/>
                <a:ext cx="950760" cy="142200"/>
              </a:xfrm>
              <a:prstGeom prst="rect">
                <a:avLst/>
              </a:prstGeom>
            </p:spPr>
          </p:pic>
        </mc:Fallback>
      </mc:AlternateContent>
    </p:spTree>
    <p:extLst>
      <p:ext uri="{BB962C8B-B14F-4D97-AF65-F5344CB8AC3E}">
        <p14:creationId xmlns:p14="http://schemas.microsoft.com/office/powerpoint/2010/main" val="29113043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BDDE85-BDE7-D045-98D3-46FC616801B4}"/>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19F3C9B8-B83E-9542-AF1A-3DB3804B4B08}"/>
              </a:ext>
            </a:extLst>
          </p:cNvPr>
          <p:cNvPicPr>
            <a:picLocks noGrp="1" noChangeAspect="1"/>
          </p:cNvPicPr>
          <p:nvPr>
            <p:ph idx="1"/>
          </p:nvPr>
        </p:nvPicPr>
        <p:blipFill>
          <a:blip r:embed="rId2"/>
          <a:stretch>
            <a:fillRect/>
          </a:stretch>
        </p:blipFill>
        <p:spPr>
          <a:xfrm>
            <a:off x="838200" y="2074430"/>
            <a:ext cx="10515600" cy="3853728"/>
          </a:xfrm>
        </p:spPr>
      </p:pic>
      <p:sp>
        <p:nvSpPr>
          <p:cNvPr id="8" name="Rectangle 7">
            <a:extLst>
              <a:ext uri="{FF2B5EF4-FFF2-40B4-BE49-F238E27FC236}">
                <a16:creationId xmlns:a16="http://schemas.microsoft.com/office/drawing/2014/main" id="{33B854B6-321A-D541-AD63-E38F28624754}"/>
              </a:ext>
            </a:extLst>
          </p:cNvPr>
          <p:cNvSpPr/>
          <p:nvPr/>
        </p:nvSpPr>
        <p:spPr>
          <a:xfrm>
            <a:off x="2731477" y="3587262"/>
            <a:ext cx="1547446" cy="37513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28039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5E7C6671-0EDD-604C-9FAE-7128A47599B0}"/>
              </a:ext>
            </a:extLst>
          </p:cNvPr>
          <p:cNvPicPr>
            <a:picLocks noGrp="1" noChangeAspect="1"/>
          </p:cNvPicPr>
          <p:nvPr>
            <p:ph idx="1"/>
          </p:nvPr>
        </p:nvPicPr>
        <p:blipFill rotWithShape="1">
          <a:blip r:embed="rId2"/>
          <a:srcRect t="14622"/>
          <a:stretch/>
        </p:blipFill>
        <p:spPr>
          <a:xfrm>
            <a:off x="1864653" y="961842"/>
            <a:ext cx="9246922" cy="4934316"/>
          </a:xfrm>
        </p:spPr>
      </p:pic>
    </p:spTree>
    <p:extLst>
      <p:ext uri="{BB962C8B-B14F-4D97-AF65-F5344CB8AC3E}">
        <p14:creationId xmlns:p14="http://schemas.microsoft.com/office/powerpoint/2010/main" val="20996975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8663AF-5CAE-C2D1-8F26-6B556744C1F3}"/>
              </a:ext>
            </a:extLst>
          </p:cNvPr>
          <p:cNvSpPr>
            <a:spLocks noGrp="1"/>
          </p:cNvSpPr>
          <p:nvPr>
            <p:ph type="title"/>
          </p:nvPr>
        </p:nvSpPr>
        <p:spPr/>
        <p:txBody>
          <a:bodyPr/>
          <a:lstStyle/>
          <a:p>
            <a:r>
              <a:rPr lang="en-US" dirty="0"/>
              <a:t>Learning Objectives</a:t>
            </a:r>
          </a:p>
        </p:txBody>
      </p:sp>
      <p:sp>
        <p:nvSpPr>
          <p:cNvPr id="3" name="Content Placeholder 2">
            <a:extLst>
              <a:ext uri="{FF2B5EF4-FFF2-40B4-BE49-F238E27FC236}">
                <a16:creationId xmlns:a16="http://schemas.microsoft.com/office/drawing/2014/main" id="{46C4C8D4-FA53-1B96-3A90-AC1487938065}"/>
              </a:ext>
            </a:extLst>
          </p:cNvPr>
          <p:cNvSpPr>
            <a:spLocks noGrp="1"/>
          </p:cNvSpPr>
          <p:nvPr>
            <p:ph idx="1"/>
          </p:nvPr>
        </p:nvSpPr>
        <p:spPr/>
        <p:txBody>
          <a:bodyPr/>
          <a:lstStyle/>
          <a:p>
            <a:r>
              <a:rPr lang="en-US" dirty="0"/>
              <a:t>Understanding the kinds of data we get from </a:t>
            </a:r>
            <a:r>
              <a:rPr lang="en-US" dirty="0" err="1"/>
              <a:t>gazepoint</a:t>
            </a:r>
            <a:r>
              <a:rPr lang="en-US" dirty="0"/>
              <a:t>.</a:t>
            </a:r>
          </a:p>
          <a:p>
            <a:r>
              <a:rPr lang="en-US" dirty="0"/>
              <a:t>Cleaning </a:t>
            </a:r>
            <a:r>
              <a:rPr lang="en-US" dirty="0" err="1"/>
              <a:t>gazepoint</a:t>
            </a:r>
            <a:r>
              <a:rPr lang="en-US" dirty="0"/>
              <a:t> data.</a:t>
            </a:r>
          </a:p>
          <a:p>
            <a:r>
              <a:rPr lang="en-US" dirty="0"/>
              <a:t>Analyzing </a:t>
            </a:r>
            <a:r>
              <a:rPr lang="en-US" dirty="0" err="1"/>
              <a:t>gazepoint</a:t>
            </a:r>
            <a:r>
              <a:rPr lang="en-US" dirty="0"/>
              <a:t> data in SPSS.</a:t>
            </a:r>
          </a:p>
          <a:p>
            <a:r>
              <a:rPr lang="en-US" dirty="0"/>
              <a:t>Analyzing </a:t>
            </a:r>
            <a:r>
              <a:rPr lang="en-US" dirty="0" err="1"/>
              <a:t>gazepoint</a:t>
            </a:r>
            <a:r>
              <a:rPr lang="en-US" dirty="0"/>
              <a:t> data in R.</a:t>
            </a:r>
          </a:p>
        </p:txBody>
      </p:sp>
    </p:spTree>
    <p:extLst>
      <p:ext uri="{BB962C8B-B14F-4D97-AF65-F5344CB8AC3E}">
        <p14:creationId xmlns:p14="http://schemas.microsoft.com/office/powerpoint/2010/main" val="9698575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EC0BC-F01B-8346-A802-892499C69265}"/>
              </a:ext>
            </a:extLst>
          </p:cNvPr>
          <p:cNvSpPr>
            <a:spLocks noGrp="1"/>
          </p:cNvSpPr>
          <p:nvPr>
            <p:ph type="title"/>
          </p:nvPr>
        </p:nvSpPr>
        <p:spPr>
          <a:xfrm>
            <a:off x="1772732" y="739998"/>
            <a:ext cx="4114046" cy="2967606"/>
          </a:xfrm>
        </p:spPr>
        <p:txBody>
          <a:bodyPr vert="horz" lIns="91440" tIns="45720" rIns="91440" bIns="45720" rtlCol="0" anchor="b">
            <a:normAutofit/>
          </a:bodyPr>
          <a:lstStyle/>
          <a:p>
            <a:r>
              <a:rPr lang="en-US" sz="3700" dirty="0"/>
              <a:t>CONDUCTING REPEATED MEASURES ANOVA IN SPSS</a:t>
            </a:r>
            <a:br>
              <a:rPr lang="en-US" sz="3700" dirty="0"/>
            </a:br>
            <a:r>
              <a:rPr lang="en-US" sz="3700" dirty="0"/>
              <a:t>Setting up the Data</a:t>
            </a:r>
          </a:p>
        </p:txBody>
      </p:sp>
      <p:pic>
        <p:nvPicPr>
          <p:cNvPr id="4" name="Picture 3">
            <a:extLst>
              <a:ext uri="{FF2B5EF4-FFF2-40B4-BE49-F238E27FC236}">
                <a16:creationId xmlns:a16="http://schemas.microsoft.com/office/drawing/2014/main" id="{6F51B7B4-E80E-2C47-801B-C2E720EBD0FE}"/>
              </a:ext>
            </a:extLst>
          </p:cNvPr>
          <p:cNvPicPr>
            <a:picLocks noChangeAspect="1"/>
          </p:cNvPicPr>
          <p:nvPr/>
        </p:nvPicPr>
        <p:blipFill>
          <a:blip r:embed="rId2"/>
          <a:stretch>
            <a:fillRect/>
          </a:stretch>
        </p:blipFill>
        <p:spPr>
          <a:xfrm>
            <a:off x="6963374" y="5610"/>
            <a:ext cx="2249424" cy="6858000"/>
          </a:xfrm>
          <a:prstGeom prst="rect">
            <a:avLst/>
          </a:prstGeom>
        </p:spPr>
      </p:pic>
    </p:spTree>
    <p:extLst>
      <p:ext uri="{BB962C8B-B14F-4D97-AF65-F5344CB8AC3E}">
        <p14:creationId xmlns:p14="http://schemas.microsoft.com/office/powerpoint/2010/main" val="28166678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A492ED-B9B4-FA4B-96A8-AE90D4A7E289}"/>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US" sz="5400">
                <a:solidFill>
                  <a:srgbClr val="FFFFFF"/>
                </a:solidFill>
              </a:rPr>
              <a:t>Analysis</a:t>
            </a:r>
          </a:p>
        </p:txBody>
      </p:sp>
      <p:pic>
        <p:nvPicPr>
          <p:cNvPr id="4" name="Picture 3" descr="Graphical user interface, application, table, Excel&#10;&#10;Description automatically generated">
            <a:extLst>
              <a:ext uri="{FF2B5EF4-FFF2-40B4-BE49-F238E27FC236}">
                <a16:creationId xmlns:a16="http://schemas.microsoft.com/office/drawing/2014/main" id="{F4D024FB-4C67-464E-A3AF-41CBED35D075}"/>
              </a:ext>
            </a:extLst>
          </p:cNvPr>
          <p:cNvPicPr>
            <a:picLocks noChangeAspect="1"/>
          </p:cNvPicPr>
          <p:nvPr/>
        </p:nvPicPr>
        <p:blipFill>
          <a:blip r:embed="rId2"/>
          <a:stretch>
            <a:fillRect/>
          </a:stretch>
        </p:blipFill>
        <p:spPr>
          <a:xfrm>
            <a:off x="33618" y="2471654"/>
            <a:ext cx="5753866" cy="3782782"/>
          </a:xfrm>
          <a:prstGeom prst="rect">
            <a:avLst/>
          </a:prstGeom>
        </p:spPr>
      </p:pic>
      <p:pic>
        <p:nvPicPr>
          <p:cNvPr id="10" name="Picture 9" descr="Graphical user interface, application&#10;&#10;Description automatically generated">
            <a:extLst>
              <a:ext uri="{FF2B5EF4-FFF2-40B4-BE49-F238E27FC236}">
                <a16:creationId xmlns:a16="http://schemas.microsoft.com/office/drawing/2014/main" id="{D0F8D472-8B7A-3F40-BB59-27D70A7DA692}"/>
              </a:ext>
            </a:extLst>
          </p:cNvPr>
          <p:cNvPicPr>
            <a:picLocks noChangeAspect="1"/>
          </p:cNvPicPr>
          <p:nvPr/>
        </p:nvPicPr>
        <p:blipFill>
          <a:blip r:embed="rId3"/>
          <a:stretch>
            <a:fillRect/>
          </a:stretch>
        </p:blipFill>
        <p:spPr>
          <a:xfrm>
            <a:off x="6404518" y="2365391"/>
            <a:ext cx="5173877" cy="4059064"/>
          </a:xfrm>
          <a:prstGeom prst="rect">
            <a:avLst/>
          </a:prstGeom>
        </p:spPr>
      </p:pic>
    </p:spTree>
    <p:extLst>
      <p:ext uri="{BB962C8B-B14F-4D97-AF65-F5344CB8AC3E}">
        <p14:creationId xmlns:p14="http://schemas.microsoft.com/office/powerpoint/2010/main" val="39640613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D5619C-4D3F-6C4A-801C-6AB60E0AF72E}"/>
              </a:ext>
            </a:extLst>
          </p:cNvPr>
          <p:cNvSpPr>
            <a:spLocks noGrp="1"/>
          </p:cNvSpPr>
          <p:nvPr>
            <p:ph type="title"/>
          </p:nvPr>
        </p:nvSpPr>
        <p:spPr>
          <a:xfrm>
            <a:off x="9093496" y="618681"/>
            <a:ext cx="2613872" cy="4794567"/>
          </a:xfrm>
        </p:spPr>
        <p:txBody>
          <a:bodyPr vert="horz" lIns="91440" tIns="45720" rIns="91440" bIns="45720" rtlCol="0" anchor="ctr">
            <a:normAutofit/>
          </a:bodyPr>
          <a:lstStyle/>
          <a:p>
            <a:r>
              <a:rPr lang="en-US" sz="3600">
                <a:solidFill>
                  <a:srgbClr val="FFFFFF"/>
                </a:solidFill>
              </a:rPr>
              <a:t>Results</a:t>
            </a:r>
          </a:p>
        </p:txBody>
      </p:sp>
      <p:pic>
        <p:nvPicPr>
          <p:cNvPr id="6" name="Content Placeholder 5" descr="A screenshot of a computer&#10;&#10;Description automatically generated with medium confidence">
            <a:extLst>
              <a:ext uri="{FF2B5EF4-FFF2-40B4-BE49-F238E27FC236}">
                <a16:creationId xmlns:a16="http://schemas.microsoft.com/office/drawing/2014/main" id="{A3A8E4A8-2232-F44B-BD05-A291DC1FD585}"/>
              </a:ext>
            </a:extLst>
          </p:cNvPr>
          <p:cNvPicPr>
            <a:picLocks noGrp="1" noChangeAspect="1"/>
          </p:cNvPicPr>
          <p:nvPr>
            <p:ph idx="1"/>
          </p:nvPr>
        </p:nvPicPr>
        <p:blipFill>
          <a:blip r:embed="rId2"/>
          <a:stretch>
            <a:fillRect/>
          </a:stretch>
        </p:blipFill>
        <p:spPr>
          <a:xfrm>
            <a:off x="1522939" y="864656"/>
            <a:ext cx="6261817" cy="4855107"/>
          </a:xfrm>
        </p:spPr>
      </p:pic>
    </p:spTree>
    <p:extLst>
      <p:ext uri="{BB962C8B-B14F-4D97-AF65-F5344CB8AC3E}">
        <p14:creationId xmlns:p14="http://schemas.microsoft.com/office/powerpoint/2010/main" val="10639993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EC0BC-F01B-8346-A802-892499C69265}"/>
              </a:ext>
            </a:extLst>
          </p:cNvPr>
          <p:cNvSpPr>
            <a:spLocks noGrp="1"/>
          </p:cNvSpPr>
          <p:nvPr>
            <p:ph type="title"/>
          </p:nvPr>
        </p:nvSpPr>
        <p:spPr>
          <a:xfrm>
            <a:off x="422899" y="576263"/>
            <a:ext cx="4114046" cy="2967606"/>
          </a:xfrm>
        </p:spPr>
        <p:txBody>
          <a:bodyPr vert="horz" lIns="91440" tIns="45720" rIns="91440" bIns="45720" rtlCol="0" anchor="b">
            <a:normAutofit/>
          </a:bodyPr>
          <a:lstStyle/>
          <a:p>
            <a:r>
              <a:rPr lang="en-US" sz="3700" dirty="0"/>
              <a:t>CONDUCTING REPEATED MEASURES ANOVA IN SPSS</a:t>
            </a:r>
            <a:br>
              <a:rPr lang="en-US" sz="3700" dirty="0"/>
            </a:br>
            <a:r>
              <a:rPr lang="en-US" sz="3700" dirty="0"/>
              <a:t>Setting up the Data</a:t>
            </a:r>
          </a:p>
        </p:txBody>
      </p:sp>
      <p:pic>
        <p:nvPicPr>
          <p:cNvPr id="7" name="Picture 6" descr="Table&#10;&#10;Description automatically generated">
            <a:extLst>
              <a:ext uri="{FF2B5EF4-FFF2-40B4-BE49-F238E27FC236}">
                <a16:creationId xmlns:a16="http://schemas.microsoft.com/office/drawing/2014/main" id="{2E6B2AB1-5605-504B-AC2D-760EC3F8A5BA}"/>
              </a:ext>
            </a:extLst>
          </p:cNvPr>
          <p:cNvPicPr>
            <a:picLocks noChangeAspect="1"/>
          </p:cNvPicPr>
          <p:nvPr/>
        </p:nvPicPr>
        <p:blipFill>
          <a:blip r:embed="rId2"/>
          <a:stretch>
            <a:fillRect/>
          </a:stretch>
        </p:blipFill>
        <p:spPr>
          <a:xfrm>
            <a:off x="5636996" y="0"/>
            <a:ext cx="4904509" cy="6858000"/>
          </a:xfrm>
          <a:prstGeom prst="rect">
            <a:avLst/>
          </a:prstGeom>
        </p:spPr>
      </p:pic>
    </p:spTree>
    <p:extLst>
      <p:ext uri="{BB962C8B-B14F-4D97-AF65-F5344CB8AC3E}">
        <p14:creationId xmlns:p14="http://schemas.microsoft.com/office/powerpoint/2010/main" val="4347149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A492ED-B9B4-FA4B-96A8-AE90D4A7E289}"/>
              </a:ext>
            </a:extLst>
          </p:cNvPr>
          <p:cNvSpPr>
            <a:spLocks noGrp="1"/>
          </p:cNvSpPr>
          <p:nvPr>
            <p:ph type="title"/>
          </p:nvPr>
        </p:nvSpPr>
        <p:spPr>
          <a:xfrm>
            <a:off x="422899" y="576263"/>
            <a:ext cx="4114046" cy="2967606"/>
          </a:xfrm>
        </p:spPr>
        <p:txBody>
          <a:bodyPr vert="horz" lIns="91440" tIns="45720" rIns="91440" bIns="45720" rtlCol="0" anchor="b">
            <a:normAutofit/>
          </a:bodyPr>
          <a:lstStyle/>
          <a:p>
            <a:r>
              <a:rPr lang="en-US" sz="4800" dirty="0"/>
              <a:t>Analysis</a:t>
            </a:r>
          </a:p>
        </p:txBody>
      </p:sp>
      <p:pic>
        <p:nvPicPr>
          <p:cNvPr id="5" name="Content Placeholder 4" descr="Graphical user interface, application, table&#10;&#10;Description automatically generated">
            <a:extLst>
              <a:ext uri="{FF2B5EF4-FFF2-40B4-BE49-F238E27FC236}">
                <a16:creationId xmlns:a16="http://schemas.microsoft.com/office/drawing/2014/main" id="{BD25A877-9FE5-6740-BC36-90907482DDE7}"/>
              </a:ext>
            </a:extLst>
          </p:cNvPr>
          <p:cNvPicPr>
            <a:picLocks noGrp="1" noChangeAspect="1"/>
          </p:cNvPicPr>
          <p:nvPr>
            <p:ph idx="1"/>
          </p:nvPr>
        </p:nvPicPr>
        <p:blipFill rotWithShape="1">
          <a:blip r:embed="rId2"/>
          <a:srcRect l="16129" r="25621" b="-1"/>
          <a:stretch/>
        </p:blipFill>
        <p:spPr>
          <a:xfrm>
            <a:off x="5571313" y="703100"/>
            <a:ext cx="5426835" cy="5426835"/>
          </a:xfrm>
          <a:prstGeom prst="rect">
            <a:avLst/>
          </a:prstGeom>
        </p:spPr>
      </p:pic>
    </p:spTree>
    <p:extLst>
      <p:ext uri="{BB962C8B-B14F-4D97-AF65-F5344CB8AC3E}">
        <p14:creationId xmlns:p14="http://schemas.microsoft.com/office/powerpoint/2010/main" val="8849323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4F15E-FD48-8A4A-8013-DCDDF8290DB0}"/>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US" sz="5400">
                <a:solidFill>
                  <a:srgbClr val="FFFFFF"/>
                </a:solidFill>
              </a:rPr>
              <a:t>Analysis</a:t>
            </a:r>
          </a:p>
        </p:txBody>
      </p:sp>
      <p:pic>
        <p:nvPicPr>
          <p:cNvPr id="8" name="Content Placeholder 7" descr="Graphical user interface, application&#10;&#10;Description automatically generated">
            <a:extLst>
              <a:ext uri="{FF2B5EF4-FFF2-40B4-BE49-F238E27FC236}">
                <a16:creationId xmlns:a16="http://schemas.microsoft.com/office/drawing/2014/main" id="{8A077EDC-DDAE-8A47-AF10-E185C6224C57}"/>
              </a:ext>
            </a:extLst>
          </p:cNvPr>
          <p:cNvPicPr>
            <a:picLocks noGrp="1" noChangeAspect="1"/>
          </p:cNvPicPr>
          <p:nvPr>
            <p:ph idx="1"/>
          </p:nvPr>
        </p:nvPicPr>
        <p:blipFill>
          <a:blip r:embed="rId2"/>
          <a:stretch>
            <a:fillRect/>
          </a:stretch>
        </p:blipFill>
        <p:spPr>
          <a:xfrm>
            <a:off x="891168" y="2305233"/>
            <a:ext cx="4118592" cy="4351338"/>
          </a:xfrm>
        </p:spPr>
      </p:pic>
      <p:pic>
        <p:nvPicPr>
          <p:cNvPr id="10" name="Picture 9" descr="Graphical user interface, application&#10;&#10;Description automatically generated">
            <a:extLst>
              <a:ext uri="{FF2B5EF4-FFF2-40B4-BE49-F238E27FC236}">
                <a16:creationId xmlns:a16="http://schemas.microsoft.com/office/drawing/2014/main" id="{0E11D1AC-9E33-CE48-B189-2C25F0AC4AAD}"/>
              </a:ext>
            </a:extLst>
          </p:cNvPr>
          <p:cNvPicPr>
            <a:picLocks noChangeAspect="1"/>
          </p:cNvPicPr>
          <p:nvPr/>
        </p:nvPicPr>
        <p:blipFill>
          <a:blip r:embed="rId3"/>
          <a:stretch>
            <a:fillRect/>
          </a:stretch>
        </p:blipFill>
        <p:spPr>
          <a:xfrm>
            <a:off x="6372568" y="2408586"/>
            <a:ext cx="5313637" cy="4034099"/>
          </a:xfrm>
          <a:prstGeom prst="rect">
            <a:avLst/>
          </a:prstGeom>
        </p:spPr>
      </p:pic>
    </p:spTree>
    <p:extLst>
      <p:ext uri="{BB962C8B-B14F-4D97-AF65-F5344CB8AC3E}">
        <p14:creationId xmlns:p14="http://schemas.microsoft.com/office/powerpoint/2010/main" val="16069424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D5619C-4D3F-6C4A-801C-6AB60E0AF72E}"/>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US" sz="5400">
                <a:solidFill>
                  <a:srgbClr val="FFFFFF"/>
                </a:solidFill>
              </a:rPr>
              <a:t>Results</a:t>
            </a:r>
          </a:p>
        </p:txBody>
      </p:sp>
      <p:pic>
        <p:nvPicPr>
          <p:cNvPr id="8" name="Content Placeholder 7" descr="Table&#10;&#10;Description automatically generated">
            <a:extLst>
              <a:ext uri="{FF2B5EF4-FFF2-40B4-BE49-F238E27FC236}">
                <a16:creationId xmlns:a16="http://schemas.microsoft.com/office/drawing/2014/main" id="{35EE2E2D-C379-1F43-B663-3285869D47A7}"/>
              </a:ext>
            </a:extLst>
          </p:cNvPr>
          <p:cNvPicPr>
            <a:picLocks noGrp="1" noChangeAspect="1"/>
          </p:cNvPicPr>
          <p:nvPr>
            <p:ph idx="1"/>
          </p:nvPr>
        </p:nvPicPr>
        <p:blipFill>
          <a:blip r:embed="rId2"/>
          <a:stretch>
            <a:fillRect/>
          </a:stretch>
        </p:blipFill>
        <p:spPr>
          <a:xfrm>
            <a:off x="717772" y="2426818"/>
            <a:ext cx="4683506" cy="3997637"/>
          </a:xfrm>
          <a:prstGeom prst="rect">
            <a:avLst/>
          </a:prstGeom>
        </p:spPr>
      </p:pic>
      <p:pic>
        <p:nvPicPr>
          <p:cNvPr id="10" name="Picture 9" descr="A picture containing text&#10;&#10;Description automatically generated">
            <a:extLst>
              <a:ext uri="{FF2B5EF4-FFF2-40B4-BE49-F238E27FC236}">
                <a16:creationId xmlns:a16="http://schemas.microsoft.com/office/drawing/2014/main" id="{946BC141-0FB6-C84B-92B9-3AEDA2E93BD3}"/>
              </a:ext>
            </a:extLst>
          </p:cNvPr>
          <p:cNvPicPr>
            <a:picLocks noChangeAspect="1"/>
          </p:cNvPicPr>
          <p:nvPr/>
        </p:nvPicPr>
        <p:blipFill>
          <a:blip r:embed="rId3"/>
          <a:stretch>
            <a:fillRect/>
          </a:stretch>
        </p:blipFill>
        <p:spPr>
          <a:xfrm>
            <a:off x="6445073" y="3532230"/>
            <a:ext cx="5455917" cy="1786813"/>
          </a:xfrm>
          <a:prstGeom prst="rect">
            <a:avLst/>
          </a:prstGeom>
        </p:spPr>
      </p:pic>
    </p:spTree>
    <p:extLst>
      <p:ext uri="{BB962C8B-B14F-4D97-AF65-F5344CB8AC3E}">
        <p14:creationId xmlns:p14="http://schemas.microsoft.com/office/powerpoint/2010/main" val="40418200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A1D3A67-A7F4-DF41-BD51-3D5C4EE8CD36}"/>
              </a:ext>
            </a:extLst>
          </p:cNvPr>
          <p:cNvSpPr txBox="1"/>
          <p:nvPr/>
        </p:nvSpPr>
        <p:spPr>
          <a:xfrm>
            <a:off x="648931" y="2438400"/>
            <a:ext cx="3505494" cy="3785419"/>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2000"/>
              <a:t>F is the ratio of the effects of IV over the error. Greater the value of F, greater are the effects of IV. </a:t>
            </a:r>
            <a:r>
              <a:rPr lang="en-US" sz="2000">
                <a:sym typeface="Wingdings" pitchFamily="2" charset="2"/>
              </a:rPr>
              <a:t>When F = 1, it suggests there is nothing different between the groups. </a:t>
            </a:r>
          </a:p>
          <a:p>
            <a:pPr indent="-228600">
              <a:lnSpc>
                <a:spcPct val="90000"/>
              </a:lnSpc>
              <a:spcAft>
                <a:spcPts val="600"/>
              </a:spcAft>
              <a:buFont typeface="Arial" panose="020B0604020202020204" pitchFamily="34" charset="0"/>
              <a:buChar char="•"/>
            </a:pPr>
            <a:endParaRPr lang="en-US" sz="2000"/>
          </a:p>
        </p:txBody>
      </p:sp>
      <p:pic>
        <p:nvPicPr>
          <p:cNvPr id="7" name="Content Placeholder 6" descr="Table&#10;&#10;Description automatically generated">
            <a:extLst>
              <a:ext uri="{FF2B5EF4-FFF2-40B4-BE49-F238E27FC236}">
                <a16:creationId xmlns:a16="http://schemas.microsoft.com/office/drawing/2014/main" id="{D84B6AEB-1B6D-864D-A7EF-3E7B004D0883}"/>
              </a:ext>
            </a:extLst>
          </p:cNvPr>
          <p:cNvPicPr>
            <a:picLocks noGrp="1" noChangeAspect="1"/>
          </p:cNvPicPr>
          <p:nvPr>
            <p:ph idx="1"/>
          </p:nvPr>
        </p:nvPicPr>
        <p:blipFill>
          <a:blip r:embed="rId2"/>
          <a:stretch>
            <a:fillRect/>
          </a:stretch>
        </p:blipFill>
        <p:spPr>
          <a:xfrm>
            <a:off x="5362956" y="2253865"/>
            <a:ext cx="5521788" cy="2077244"/>
          </a:xfrm>
        </p:spPr>
      </p:pic>
    </p:spTree>
    <p:extLst>
      <p:ext uri="{BB962C8B-B14F-4D97-AF65-F5344CB8AC3E}">
        <p14:creationId xmlns:p14="http://schemas.microsoft.com/office/powerpoint/2010/main" val="296401175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CA447-D1A7-644F-95CC-C530EC781FBD}"/>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dirty="0">
                <a:solidFill>
                  <a:srgbClr val="FFFFFF"/>
                </a:solidFill>
                <a:latin typeface="+mj-lt"/>
                <a:ea typeface="+mj-ea"/>
                <a:cs typeface="+mj-cs"/>
              </a:rPr>
              <a:t>Graph</a:t>
            </a:r>
          </a:p>
        </p:txBody>
      </p:sp>
      <p:pic>
        <p:nvPicPr>
          <p:cNvPr id="3" name="Picture 2" descr="Chart, line chart, box and whisker chart&#10;&#10;Description automatically generated">
            <a:extLst>
              <a:ext uri="{FF2B5EF4-FFF2-40B4-BE49-F238E27FC236}">
                <a16:creationId xmlns:a16="http://schemas.microsoft.com/office/drawing/2014/main" id="{3EB6F69C-DEFC-E648-B8CF-8ABE892C8EB0}"/>
              </a:ext>
            </a:extLst>
          </p:cNvPr>
          <p:cNvPicPr>
            <a:picLocks noChangeAspect="1"/>
          </p:cNvPicPr>
          <p:nvPr/>
        </p:nvPicPr>
        <p:blipFill>
          <a:blip r:embed="rId3"/>
          <a:stretch>
            <a:fillRect/>
          </a:stretch>
        </p:blipFill>
        <p:spPr>
          <a:xfrm>
            <a:off x="4777316" y="1427529"/>
            <a:ext cx="6780700" cy="4000613"/>
          </a:xfrm>
          <a:prstGeom prst="rect">
            <a:avLst/>
          </a:prstGeom>
        </p:spPr>
      </p:pic>
    </p:spTree>
    <p:extLst>
      <p:ext uri="{BB962C8B-B14F-4D97-AF65-F5344CB8AC3E}">
        <p14:creationId xmlns:p14="http://schemas.microsoft.com/office/powerpoint/2010/main" val="23677673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8BF7C8-374F-6342-9284-926EE8F3669C}"/>
              </a:ext>
            </a:extLst>
          </p:cNvPr>
          <p:cNvSpPr>
            <a:spLocks noGrp="1"/>
          </p:cNvSpPr>
          <p:nvPr>
            <p:ph type="title"/>
          </p:nvPr>
        </p:nvSpPr>
        <p:spPr>
          <a:xfrm>
            <a:off x="835155" y="552906"/>
            <a:ext cx="5165936" cy="1674904"/>
          </a:xfrm>
        </p:spPr>
        <p:txBody>
          <a:bodyPr anchor="ctr">
            <a:normAutofit/>
          </a:bodyPr>
          <a:lstStyle/>
          <a:p>
            <a:r>
              <a:rPr lang="en-US" sz="4000"/>
              <a:t>About Gazepoint</a:t>
            </a:r>
          </a:p>
        </p:txBody>
      </p:sp>
      <p:sp>
        <p:nvSpPr>
          <p:cNvPr id="3" name="Content Placeholder 2">
            <a:extLst>
              <a:ext uri="{FF2B5EF4-FFF2-40B4-BE49-F238E27FC236}">
                <a16:creationId xmlns:a16="http://schemas.microsoft.com/office/drawing/2014/main" id="{4823158F-7D88-B446-ABF6-70F1432706EB}"/>
              </a:ext>
            </a:extLst>
          </p:cNvPr>
          <p:cNvSpPr>
            <a:spLocks noGrp="1"/>
          </p:cNvSpPr>
          <p:nvPr>
            <p:ph idx="1"/>
          </p:nvPr>
        </p:nvSpPr>
        <p:spPr>
          <a:xfrm>
            <a:off x="6190909" y="552906"/>
            <a:ext cx="5159825" cy="1674905"/>
          </a:xfrm>
        </p:spPr>
        <p:txBody>
          <a:bodyPr anchor="ctr">
            <a:normAutofit/>
          </a:bodyPr>
          <a:lstStyle/>
          <a:p>
            <a:pPr marL="0" indent="0">
              <a:buNone/>
            </a:pPr>
            <a:r>
              <a:rPr lang="en-US" sz="2000" dirty="0"/>
              <a:t>The </a:t>
            </a:r>
            <a:r>
              <a:rPr lang="en-US" sz="2000" dirty="0" err="1"/>
              <a:t>Gazepoint</a:t>
            </a:r>
            <a:r>
              <a:rPr lang="en-US" sz="2000" dirty="0"/>
              <a:t> Analysis system provides an easy-to-use yet powerful method for collecting and analyzing eye-gaze data. </a:t>
            </a:r>
          </a:p>
          <a:p>
            <a:pPr marL="0" indent="0">
              <a:buNone/>
            </a:pPr>
            <a:endParaRPr lang="en-US" sz="2000" dirty="0"/>
          </a:p>
        </p:txBody>
      </p:sp>
      <p:pic>
        <p:nvPicPr>
          <p:cNvPr id="1028" name="Picture 4" descr="Eye Tracking 101 | TeaCup Lab User Research Agency">
            <a:extLst>
              <a:ext uri="{FF2B5EF4-FFF2-40B4-BE49-F238E27FC236}">
                <a16:creationId xmlns:a16="http://schemas.microsoft.com/office/drawing/2014/main" id="{F5FF9DF0-2CA4-8448-B41A-1B289102D4F7}"/>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248986" y="2405149"/>
            <a:ext cx="9687930" cy="38993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78499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A0AB4E-725A-DE43-9308-E5AE9D2CC416}"/>
              </a:ext>
            </a:extLst>
          </p:cNvPr>
          <p:cNvSpPr>
            <a:spLocks noGrp="1"/>
          </p:cNvSpPr>
          <p:nvPr>
            <p:ph type="title"/>
          </p:nvPr>
        </p:nvSpPr>
        <p:spPr/>
        <p:txBody>
          <a:bodyPr/>
          <a:lstStyle/>
          <a:p>
            <a:r>
              <a:rPr lang="en-US" dirty="0"/>
              <a:t>Some important components of </a:t>
            </a:r>
            <a:r>
              <a:rPr lang="en-US" dirty="0" err="1"/>
              <a:t>Gazepoint</a:t>
            </a:r>
            <a:r>
              <a:rPr lang="en-US" dirty="0"/>
              <a:t> data collection: </a:t>
            </a:r>
          </a:p>
        </p:txBody>
      </p:sp>
      <p:sp>
        <p:nvSpPr>
          <p:cNvPr id="3" name="Content Placeholder 2">
            <a:extLst>
              <a:ext uri="{FF2B5EF4-FFF2-40B4-BE49-F238E27FC236}">
                <a16:creationId xmlns:a16="http://schemas.microsoft.com/office/drawing/2014/main" id="{56524A0C-1487-414D-A38D-716535D4C29D}"/>
              </a:ext>
            </a:extLst>
          </p:cNvPr>
          <p:cNvSpPr>
            <a:spLocks noGrp="1"/>
          </p:cNvSpPr>
          <p:nvPr>
            <p:ph idx="1"/>
          </p:nvPr>
        </p:nvSpPr>
        <p:spPr/>
        <p:txBody>
          <a:bodyPr/>
          <a:lstStyle/>
          <a:p>
            <a:r>
              <a:rPr lang="en-US" b="1" dirty="0"/>
              <a:t>Media List : </a:t>
            </a:r>
            <a:r>
              <a:rPr lang="en-US" dirty="0"/>
              <a:t>The ‘Media List’ box displays a list of the stimuli you want to present during your experiment. </a:t>
            </a:r>
            <a:r>
              <a:rPr lang="en-US" dirty="0" err="1"/>
              <a:t>Gazepoint</a:t>
            </a:r>
            <a:r>
              <a:rPr lang="en-US" dirty="0"/>
              <a:t> Analysis allows you to utilize a wide variety of stimuli for your experiments: Images, Text files, Videos, Webpages, and Screen Captures. Can set for much time each will be presented. </a:t>
            </a:r>
          </a:p>
          <a:p>
            <a:r>
              <a:rPr lang="en-US" b="1" dirty="0"/>
              <a:t>Recording List: </a:t>
            </a:r>
            <a:r>
              <a:rPr lang="en-US" dirty="0"/>
              <a:t>List of participants’ </a:t>
            </a:r>
            <a:r>
              <a:rPr lang="en-US" dirty="0" err="1"/>
              <a:t>gazepoint</a:t>
            </a:r>
            <a:r>
              <a:rPr lang="en-US" dirty="0"/>
              <a:t> data recorded for the experiment. </a:t>
            </a:r>
          </a:p>
          <a:p>
            <a:r>
              <a:rPr lang="en-US" b="1" dirty="0"/>
              <a:t>Area of Interest (AOI) list: </a:t>
            </a:r>
            <a:r>
              <a:rPr lang="en-US" dirty="0"/>
              <a:t>To assign unique areas of interest for each stimulus (e.g., if using a website page). </a:t>
            </a:r>
            <a:endParaRPr lang="en-US" b="1" dirty="0"/>
          </a:p>
          <a:p>
            <a:endParaRPr lang="en-US" dirty="0"/>
          </a:p>
        </p:txBody>
      </p:sp>
    </p:spTree>
    <p:extLst>
      <p:ext uri="{BB962C8B-B14F-4D97-AF65-F5344CB8AC3E}">
        <p14:creationId xmlns:p14="http://schemas.microsoft.com/office/powerpoint/2010/main" val="13582945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Graphical user interface, website&#10;&#10;Description automatically generated">
            <a:extLst>
              <a:ext uri="{FF2B5EF4-FFF2-40B4-BE49-F238E27FC236}">
                <a16:creationId xmlns:a16="http://schemas.microsoft.com/office/drawing/2014/main" id="{DF99A9A9-44DC-2640-8633-F3F7CCC9CF4E}"/>
              </a:ext>
            </a:extLst>
          </p:cNvPr>
          <p:cNvPicPr>
            <a:picLocks noGrp="1" noChangeAspect="1"/>
          </p:cNvPicPr>
          <p:nvPr>
            <p:ph idx="1"/>
          </p:nvPr>
        </p:nvPicPr>
        <p:blipFill>
          <a:blip r:embed="rId2"/>
          <a:stretch>
            <a:fillRect/>
          </a:stretch>
        </p:blipFill>
        <p:spPr>
          <a:xfrm>
            <a:off x="1114179" y="265009"/>
            <a:ext cx="9963641" cy="6592991"/>
          </a:xfrm>
        </p:spPr>
      </p:pic>
    </p:spTree>
    <p:extLst>
      <p:ext uri="{BB962C8B-B14F-4D97-AF65-F5344CB8AC3E}">
        <p14:creationId xmlns:p14="http://schemas.microsoft.com/office/powerpoint/2010/main" val="37071577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E661514-FF40-6141-9A04-3BE2A6EFA501}"/>
              </a:ext>
            </a:extLst>
          </p:cNvPr>
          <p:cNvSpPr>
            <a:spLocks noGrp="1"/>
          </p:cNvSpPr>
          <p:nvPr>
            <p:ph type="title"/>
          </p:nvPr>
        </p:nvSpPr>
        <p:spPr>
          <a:xfrm>
            <a:off x="643467" y="321734"/>
            <a:ext cx="4970877" cy="1135737"/>
          </a:xfrm>
        </p:spPr>
        <p:txBody>
          <a:bodyPr>
            <a:normAutofit/>
          </a:bodyPr>
          <a:lstStyle/>
          <a:p>
            <a:r>
              <a:rPr lang="en-US" sz="3600"/>
              <a:t>Accuracy Measurement</a:t>
            </a:r>
          </a:p>
        </p:txBody>
      </p:sp>
      <p:sp>
        <p:nvSpPr>
          <p:cNvPr id="3" name="Content Placeholder 2">
            <a:extLst>
              <a:ext uri="{FF2B5EF4-FFF2-40B4-BE49-F238E27FC236}">
                <a16:creationId xmlns:a16="http://schemas.microsoft.com/office/drawing/2014/main" id="{268B3612-90F0-2441-A365-DD1747F80061}"/>
              </a:ext>
            </a:extLst>
          </p:cNvPr>
          <p:cNvSpPr>
            <a:spLocks noGrp="1"/>
          </p:cNvSpPr>
          <p:nvPr>
            <p:ph idx="1"/>
          </p:nvPr>
        </p:nvSpPr>
        <p:spPr>
          <a:xfrm>
            <a:off x="643468" y="1782981"/>
            <a:ext cx="4970877" cy="4393982"/>
          </a:xfrm>
        </p:spPr>
        <p:txBody>
          <a:bodyPr>
            <a:normAutofit/>
          </a:bodyPr>
          <a:lstStyle/>
          <a:p>
            <a:r>
              <a:rPr lang="en-US" sz="2000"/>
              <a:t>Participants’ key responses are recorded to assess if they accurately identified the correct orientation of the stimulus. </a:t>
            </a:r>
          </a:p>
          <a:p>
            <a:endParaRPr lang="en-US" sz="2000"/>
          </a:p>
        </p:txBody>
      </p:sp>
      <p:sp>
        <p:nvSpPr>
          <p:cNvPr id="12" name="Isosceles Triangle 11">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Table&#10;&#10;Description automatically generated">
            <a:extLst>
              <a:ext uri="{FF2B5EF4-FFF2-40B4-BE49-F238E27FC236}">
                <a16:creationId xmlns:a16="http://schemas.microsoft.com/office/drawing/2014/main" id="{4952F1A6-20AD-2049-9AF1-4CEA5A47DEB7}"/>
              </a:ext>
            </a:extLst>
          </p:cNvPr>
          <p:cNvPicPr>
            <a:picLocks noChangeAspect="1"/>
          </p:cNvPicPr>
          <p:nvPr/>
        </p:nvPicPr>
        <p:blipFill>
          <a:blip r:embed="rId2"/>
          <a:stretch>
            <a:fillRect/>
          </a:stretch>
        </p:blipFill>
        <p:spPr>
          <a:xfrm>
            <a:off x="6940956" y="713127"/>
            <a:ext cx="3924434" cy="5431745"/>
          </a:xfrm>
          <a:prstGeom prst="rect">
            <a:avLst/>
          </a:prstGeom>
        </p:spPr>
      </p:pic>
      <p:grpSp>
        <p:nvGrpSpPr>
          <p:cNvPr id="19" name="Group 15">
            <a:extLst>
              <a:ext uri="{FF2B5EF4-FFF2-40B4-BE49-F238E27FC236}">
                <a16:creationId xmlns:a16="http://schemas.microsoft.com/office/drawing/2014/main" id="{15CBE6EC-46EF-45D9-8E16-DCDC5917CA3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094720" y="0"/>
            <a:ext cx="1097280" cy="1097280"/>
            <a:chOff x="11094720" y="0"/>
            <a:chExt cx="1097280" cy="1097280"/>
          </a:xfrm>
        </p:grpSpPr>
        <p:sp>
          <p:nvSpPr>
            <p:cNvPr id="20" name="Isosceles Triangle 16">
              <a:extLst>
                <a:ext uri="{FF2B5EF4-FFF2-40B4-BE49-F238E27FC236}">
                  <a16:creationId xmlns:a16="http://schemas.microsoft.com/office/drawing/2014/main" id="{DEEDCD65-9740-4F34-BDF1-9C068E0532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1094720" y="0"/>
              <a:ext cx="1097280" cy="1097280"/>
            </a:xfrm>
            <a:prstGeom prst="triangle">
              <a:avLst>
                <a:gd name="adj" fmla="val 10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4B3DA7FD-5CC0-46D1-9DFB-5BAF6BE249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189552" y="127618"/>
              <a:ext cx="457894" cy="457894"/>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7249227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0F431F-2E0E-EE44-A3B7-D3E94D4903B9}"/>
              </a:ext>
            </a:extLst>
          </p:cNvPr>
          <p:cNvSpPr>
            <a:spLocks noGrp="1"/>
          </p:cNvSpPr>
          <p:nvPr>
            <p:ph type="title"/>
          </p:nvPr>
        </p:nvSpPr>
        <p:spPr/>
        <p:txBody>
          <a:bodyPr/>
          <a:lstStyle/>
          <a:p>
            <a:r>
              <a:rPr lang="en-US"/>
              <a:t>Reaction Time Calculations</a:t>
            </a:r>
            <a:endParaRPr lang="en-US" dirty="0"/>
          </a:p>
        </p:txBody>
      </p:sp>
      <p:sp>
        <p:nvSpPr>
          <p:cNvPr id="3" name="Content Placeholder 2">
            <a:extLst>
              <a:ext uri="{FF2B5EF4-FFF2-40B4-BE49-F238E27FC236}">
                <a16:creationId xmlns:a16="http://schemas.microsoft.com/office/drawing/2014/main" id="{3DEE793B-6010-F840-B65D-CE86FE8EBF00}"/>
              </a:ext>
            </a:extLst>
          </p:cNvPr>
          <p:cNvSpPr>
            <a:spLocks noGrp="1"/>
          </p:cNvSpPr>
          <p:nvPr>
            <p:ph idx="1"/>
          </p:nvPr>
        </p:nvSpPr>
        <p:spPr/>
        <p:txBody>
          <a:bodyPr/>
          <a:lstStyle/>
          <a:p>
            <a:r>
              <a:rPr lang="en-US"/>
              <a:t>Latency to key press (milliseconds) </a:t>
            </a:r>
          </a:p>
          <a:p>
            <a:pPr marL="0" indent="0">
              <a:buNone/>
            </a:pPr>
            <a:endParaRPr lang="en-US"/>
          </a:p>
          <a:p>
            <a:pPr marL="0" indent="0">
              <a:buNone/>
            </a:pPr>
            <a:endParaRPr lang="en-US" dirty="0"/>
          </a:p>
        </p:txBody>
      </p:sp>
      <p:pic>
        <p:nvPicPr>
          <p:cNvPr id="5" name="Picture 4" descr="A picture containing text, window, appliance, air conditioner&#10;&#10;Description automatically generated">
            <a:extLst>
              <a:ext uri="{FF2B5EF4-FFF2-40B4-BE49-F238E27FC236}">
                <a16:creationId xmlns:a16="http://schemas.microsoft.com/office/drawing/2014/main" id="{00CC67E7-CBC8-E941-9881-CB3E56B8AED1}"/>
              </a:ext>
            </a:extLst>
          </p:cNvPr>
          <p:cNvPicPr>
            <a:picLocks noChangeAspect="1"/>
          </p:cNvPicPr>
          <p:nvPr/>
        </p:nvPicPr>
        <p:blipFill>
          <a:blip r:embed="rId2"/>
          <a:stretch>
            <a:fillRect/>
          </a:stretch>
        </p:blipFill>
        <p:spPr>
          <a:xfrm>
            <a:off x="1704414" y="2257999"/>
            <a:ext cx="8783171" cy="4464331"/>
          </a:xfrm>
          <a:prstGeom prst="rect">
            <a:avLst/>
          </a:prstGeom>
        </p:spPr>
      </p:pic>
      <p:sp>
        <p:nvSpPr>
          <p:cNvPr id="7" name="Rectangle 6">
            <a:extLst>
              <a:ext uri="{FF2B5EF4-FFF2-40B4-BE49-F238E27FC236}">
                <a16:creationId xmlns:a16="http://schemas.microsoft.com/office/drawing/2014/main" id="{D4351B8F-D644-E845-9020-203F826984A5}"/>
              </a:ext>
            </a:extLst>
          </p:cNvPr>
          <p:cNvSpPr/>
          <p:nvPr/>
        </p:nvSpPr>
        <p:spPr>
          <a:xfrm>
            <a:off x="1704414" y="6078071"/>
            <a:ext cx="8783171" cy="24204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016563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B0B8AC-205C-7341-AD71-4F1D48E0275D}"/>
              </a:ext>
            </a:extLst>
          </p:cNvPr>
          <p:cNvSpPr>
            <a:spLocks noGrp="1"/>
          </p:cNvSpPr>
          <p:nvPr>
            <p:ph type="title"/>
          </p:nvPr>
        </p:nvSpPr>
        <p:spPr/>
        <p:txBody>
          <a:bodyPr/>
          <a:lstStyle/>
          <a:p>
            <a:r>
              <a:rPr lang="en-US"/>
              <a:t>Pupillary Dilation Measurements</a:t>
            </a:r>
            <a:endParaRPr lang="en-US" dirty="0"/>
          </a:p>
        </p:txBody>
      </p:sp>
      <p:sp>
        <p:nvSpPr>
          <p:cNvPr id="3" name="Content Placeholder 2">
            <a:extLst>
              <a:ext uri="{FF2B5EF4-FFF2-40B4-BE49-F238E27FC236}">
                <a16:creationId xmlns:a16="http://schemas.microsoft.com/office/drawing/2014/main" id="{AC1D9ABB-FD6B-104D-A66C-03CA2391818C}"/>
              </a:ext>
            </a:extLst>
          </p:cNvPr>
          <p:cNvSpPr>
            <a:spLocks noGrp="1"/>
          </p:cNvSpPr>
          <p:nvPr>
            <p:ph idx="1"/>
          </p:nvPr>
        </p:nvSpPr>
        <p:spPr/>
        <p:txBody>
          <a:bodyPr/>
          <a:lstStyle/>
          <a:p>
            <a:r>
              <a:rPr lang="en-US"/>
              <a:t>Pupil size delta values are attained by calculating difference of scores between the first pupil diameter data capture of each trial and the last capture prior to response. </a:t>
            </a:r>
          </a:p>
          <a:p>
            <a:endParaRPr lang="en-US" dirty="0"/>
          </a:p>
        </p:txBody>
      </p:sp>
      <p:pic>
        <p:nvPicPr>
          <p:cNvPr id="5" name="Picture 4" descr="Table&#10;&#10;Description automatically generated">
            <a:extLst>
              <a:ext uri="{FF2B5EF4-FFF2-40B4-BE49-F238E27FC236}">
                <a16:creationId xmlns:a16="http://schemas.microsoft.com/office/drawing/2014/main" id="{C37545CB-AFAA-FF40-ABFF-E1783D8BE87F}"/>
              </a:ext>
            </a:extLst>
          </p:cNvPr>
          <p:cNvPicPr>
            <a:picLocks noChangeAspect="1"/>
          </p:cNvPicPr>
          <p:nvPr/>
        </p:nvPicPr>
        <p:blipFill rotWithShape="1">
          <a:blip r:embed="rId2"/>
          <a:srcRect t="-1393" b="51393"/>
          <a:stretch/>
        </p:blipFill>
        <p:spPr>
          <a:xfrm>
            <a:off x="1776740" y="3063875"/>
            <a:ext cx="8283677" cy="3429000"/>
          </a:xfrm>
          <a:prstGeom prst="rect">
            <a:avLst/>
          </a:prstGeom>
        </p:spPr>
      </p:pic>
    </p:spTree>
    <p:extLst>
      <p:ext uri="{BB962C8B-B14F-4D97-AF65-F5344CB8AC3E}">
        <p14:creationId xmlns:p14="http://schemas.microsoft.com/office/powerpoint/2010/main" val="19471301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F3DD26-0AE4-7D4C-BF42-0FA766E32679}"/>
              </a:ext>
            </a:extLst>
          </p:cNvPr>
          <p:cNvSpPr>
            <a:spLocks noGrp="1"/>
          </p:cNvSpPr>
          <p:nvPr>
            <p:ph type="title"/>
          </p:nvPr>
        </p:nvSpPr>
        <p:spPr/>
        <p:txBody>
          <a:bodyPr/>
          <a:lstStyle/>
          <a:p>
            <a:r>
              <a:rPr lang="en-US" dirty="0"/>
              <a:t>Saccades &amp; Fixations</a:t>
            </a:r>
          </a:p>
        </p:txBody>
      </p:sp>
      <p:sp>
        <p:nvSpPr>
          <p:cNvPr id="3" name="Content Placeholder 2">
            <a:extLst>
              <a:ext uri="{FF2B5EF4-FFF2-40B4-BE49-F238E27FC236}">
                <a16:creationId xmlns:a16="http://schemas.microsoft.com/office/drawing/2014/main" id="{37100290-9B79-A740-A7DC-A651C040ED94}"/>
              </a:ext>
            </a:extLst>
          </p:cNvPr>
          <p:cNvSpPr>
            <a:spLocks noGrp="1"/>
          </p:cNvSpPr>
          <p:nvPr>
            <p:ph idx="1"/>
          </p:nvPr>
        </p:nvSpPr>
        <p:spPr/>
        <p:txBody>
          <a:bodyPr/>
          <a:lstStyle/>
          <a:p>
            <a:r>
              <a:rPr lang="en-US" b="1" dirty="0"/>
              <a:t>Saccades: </a:t>
            </a:r>
            <a:r>
              <a:rPr lang="en-US" dirty="0"/>
              <a:t>Calculated by collecting eye-movement data in either horizontal or vertical direction after filtering out jitter that was not part of an overall saccade. </a:t>
            </a:r>
          </a:p>
          <a:p>
            <a:r>
              <a:rPr lang="en-US" b="1" dirty="0"/>
              <a:t>Fixations</a:t>
            </a:r>
            <a:r>
              <a:rPr lang="en-US" dirty="0"/>
              <a:t>: Points where a user looks at a specific spot for a certain amount of time. Records the x-y coordinates of where the user was looking and also measures how long they spent looking at each point.</a:t>
            </a:r>
          </a:p>
          <a:p>
            <a:r>
              <a:rPr lang="en-US" b="1" dirty="0"/>
              <a:t>Validity</a:t>
            </a:r>
            <a:r>
              <a:rPr lang="en-US" dirty="0"/>
              <a:t>: Whether the data collected at that point is ‘valid’ (free of errors). </a:t>
            </a:r>
          </a:p>
        </p:txBody>
      </p:sp>
    </p:spTree>
    <p:extLst>
      <p:ext uri="{BB962C8B-B14F-4D97-AF65-F5344CB8AC3E}">
        <p14:creationId xmlns:p14="http://schemas.microsoft.com/office/powerpoint/2010/main" val="416221330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42</TotalTime>
  <Words>864</Words>
  <Application>Microsoft Macintosh PowerPoint</Application>
  <PresentationFormat>Widescreen</PresentationFormat>
  <Paragraphs>83</Paragraphs>
  <Slides>28</Slides>
  <Notes>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28</vt:i4>
      </vt:variant>
    </vt:vector>
  </HeadingPairs>
  <TitlesOfParts>
    <vt:vector size="32" baseType="lpstr">
      <vt:lpstr>Arial</vt:lpstr>
      <vt:lpstr>Calibri</vt:lpstr>
      <vt:lpstr>Calibri Light</vt:lpstr>
      <vt:lpstr>Office Theme</vt:lpstr>
      <vt:lpstr>ANALYZING GAZEPOINT DATA BBSN 5022: Eye Tracking Methods and Dynamic Data Analysis</vt:lpstr>
      <vt:lpstr>Learning Objectives</vt:lpstr>
      <vt:lpstr>About Gazepoint</vt:lpstr>
      <vt:lpstr>Some important components of Gazepoint data collection: </vt:lpstr>
      <vt:lpstr>PowerPoint Presentation</vt:lpstr>
      <vt:lpstr>Accuracy Measurement</vt:lpstr>
      <vt:lpstr>Reaction Time Calculations</vt:lpstr>
      <vt:lpstr>Pupillary Dilation Measurements</vt:lpstr>
      <vt:lpstr>Saccades &amp; Fixations</vt:lpstr>
      <vt:lpstr>Cleaning Raw Data from Gazepoint</vt:lpstr>
      <vt:lpstr>Analyzing the Data using ANOVAs</vt:lpstr>
      <vt:lpstr>INTRODUCTION</vt:lpstr>
      <vt:lpstr>TYPES OF ANOVA</vt:lpstr>
      <vt:lpstr>WHAT IS REPEATED MEASURES ANOVA?</vt:lpstr>
      <vt:lpstr>Degrees of Freedom </vt:lpstr>
      <vt:lpstr>SPHERICITY</vt:lpstr>
      <vt:lpstr>INSTALLING SPSS</vt:lpstr>
      <vt:lpstr>PowerPoint Presentation</vt:lpstr>
      <vt:lpstr>PowerPoint Presentation</vt:lpstr>
      <vt:lpstr>CONDUCTING REPEATED MEASURES ANOVA IN SPSS Setting up the Data</vt:lpstr>
      <vt:lpstr>Analysis</vt:lpstr>
      <vt:lpstr>Results</vt:lpstr>
      <vt:lpstr>CONDUCTING REPEATED MEASURES ANOVA IN SPSS Setting up the Data</vt:lpstr>
      <vt:lpstr>Analysis</vt:lpstr>
      <vt:lpstr>Analysis</vt:lpstr>
      <vt:lpstr>Results</vt:lpstr>
      <vt:lpstr>PowerPoint Presentation</vt:lpstr>
      <vt:lpstr>Graph</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GAZEPOINT</dc:title>
  <dc:creator>Jain, Maitri</dc:creator>
  <cp:lastModifiedBy>Jain, Maitri</cp:lastModifiedBy>
  <cp:revision>7</cp:revision>
  <dcterms:created xsi:type="dcterms:W3CDTF">2021-04-29T21:09:58Z</dcterms:created>
  <dcterms:modified xsi:type="dcterms:W3CDTF">2022-04-19T22:25:39Z</dcterms:modified>
</cp:coreProperties>
</file>